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1" r:id="rId2"/>
  </p:sldMasterIdLst>
  <p:notesMasterIdLst>
    <p:notesMasterId r:id="rId23"/>
  </p:notesMasterIdLst>
  <p:sldIdLst>
    <p:sldId id="256" r:id="rId3"/>
    <p:sldId id="268" r:id="rId4"/>
    <p:sldId id="2145708339" r:id="rId5"/>
    <p:sldId id="2145708341" r:id="rId6"/>
    <p:sldId id="2145708324" r:id="rId7"/>
    <p:sldId id="404" r:id="rId8"/>
    <p:sldId id="2145708343" r:id="rId9"/>
    <p:sldId id="2145708327" r:id="rId10"/>
    <p:sldId id="881" r:id="rId11"/>
    <p:sldId id="2145708326" r:id="rId12"/>
    <p:sldId id="2145708329" r:id="rId13"/>
    <p:sldId id="2145708328" r:id="rId14"/>
    <p:sldId id="2145708342" r:id="rId15"/>
    <p:sldId id="2145708332" r:id="rId16"/>
    <p:sldId id="2145708335" r:id="rId17"/>
    <p:sldId id="2145708331" r:id="rId18"/>
    <p:sldId id="2145708334" r:id="rId19"/>
    <p:sldId id="2145708336" r:id="rId20"/>
    <p:sldId id="419" r:id="rId21"/>
    <p:sldId id="2145708333"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74" autoAdjust="0"/>
  </p:normalViewPr>
  <p:slideViewPr>
    <p:cSldViewPr snapToGrid="0">
      <p:cViewPr varScale="1">
        <p:scale>
          <a:sx n="93" d="100"/>
          <a:sy n="93" d="100"/>
        </p:scale>
        <p:origin x="12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0D7AE-F571-4222-B464-BD1681B067B6}" type="datetimeFigureOut">
              <a:rPr lang="fr-FR" smtClean="0"/>
              <a:t>11/06/2025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3439C-414D-4247-926E-F634E12153F3}" type="slidenum">
              <a:rPr lang="fr-FR" smtClean="0"/>
              <a:t>‹N°›</a:t>
            </a:fld>
            <a:endParaRPr lang="fr-FR"/>
          </a:p>
        </p:txBody>
      </p:sp>
    </p:spTree>
    <p:extLst>
      <p:ext uri="{BB962C8B-B14F-4D97-AF65-F5344CB8AC3E}">
        <p14:creationId xmlns:p14="http://schemas.microsoft.com/office/powerpoint/2010/main" val="8628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C04D5-7DDB-179C-7E44-5353DE0262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7A9985-62CB-B36D-1D52-53D1C50B219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2C8D901-15B8-F875-DE21-CD9572FFF7B0}"/>
              </a:ext>
            </a:extLst>
          </p:cNvPr>
          <p:cNvSpPr>
            <a:spLocks noGrp="1"/>
          </p:cNvSpPr>
          <p:nvPr>
            <p:ph type="body" idx="1"/>
          </p:nvPr>
        </p:nvSpPr>
        <p:spPr/>
        <p:txBody>
          <a:bodyPr/>
          <a:lstStyle/>
          <a:p>
            <a:r>
              <a:rPr lang="fr-FR" dirty="0"/>
              <a:t>420 000 </a:t>
            </a:r>
            <a:r>
              <a:rPr lang="fr-FR" dirty="0" err="1"/>
              <a:t>voy</a:t>
            </a:r>
            <a:r>
              <a:rPr lang="fr-FR" dirty="0"/>
              <a:t>/jr sur les lignes de transport régionales cars et trains</a:t>
            </a:r>
          </a:p>
        </p:txBody>
      </p:sp>
      <p:sp>
        <p:nvSpPr>
          <p:cNvPr id="4" name="Espace réservé du numéro de diapositive 3">
            <a:extLst>
              <a:ext uri="{FF2B5EF4-FFF2-40B4-BE49-F238E27FC236}">
                <a16:creationId xmlns:a16="http://schemas.microsoft.com/office/drawing/2014/main" id="{D65C20DF-7261-A181-FCF9-CB558CB21D58}"/>
              </a:ext>
            </a:extLst>
          </p:cNvPr>
          <p:cNvSpPr>
            <a:spLocks noGrp="1"/>
          </p:cNvSpPr>
          <p:nvPr>
            <p:ph type="sldNum" sz="quarter" idx="5"/>
          </p:nvPr>
        </p:nvSpPr>
        <p:spPr/>
        <p:txBody>
          <a:bodyPr/>
          <a:lstStyle/>
          <a:p>
            <a:fld id="{18660EA3-D94D-4214-A458-11AEEBB57304}" type="slidenum">
              <a:rPr lang="fr-FR" smtClean="0"/>
              <a:t>3</a:t>
            </a:fld>
            <a:endParaRPr lang="fr-FR"/>
          </a:p>
        </p:txBody>
      </p:sp>
    </p:spTree>
    <p:extLst>
      <p:ext uri="{BB962C8B-B14F-4D97-AF65-F5344CB8AC3E}">
        <p14:creationId xmlns:p14="http://schemas.microsoft.com/office/powerpoint/2010/main" val="274011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3E3439C-414D-4247-926E-F634E12153F3}" type="slidenum">
              <a:rPr lang="fr-FR" smtClean="0"/>
              <a:t>12</a:t>
            </a:fld>
            <a:endParaRPr lang="fr-FR"/>
          </a:p>
        </p:txBody>
      </p:sp>
    </p:spTree>
    <p:extLst>
      <p:ext uri="{BB962C8B-B14F-4D97-AF65-F5344CB8AC3E}">
        <p14:creationId xmlns:p14="http://schemas.microsoft.com/office/powerpoint/2010/main" val="3391364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Essai car H2 GCK sur X75 Annonay-Lyon</a:t>
            </a:r>
          </a:p>
        </p:txBody>
      </p:sp>
      <p:sp>
        <p:nvSpPr>
          <p:cNvPr id="4" name="Espace réservé du numéro de diapositive 3"/>
          <p:cNvSpPr>
            <a:spLocks noGrp="1"/>
          </p:cNvSpPr>
          <p:nvPr>
            <p:ph type="sldNum" sz="quarter" idx="5"/>
          </p:nvPr>
        </p:nvSpPr>
        <p:spPr/>
        <p:txBody>
          <a:bodyPr/>
          <a:lstStyle/>
          <a:p>
            <a:fld id="{D3E3439C-414D-4247-926E-F634E12153F3}" type="slidenum">
              <a:rPr lang="fr-FR" smtClean="0"/>
              <a:t>13</a:t>
            </a:fld>
            <a:endParaRPr lang="fr-FR"/>
          </a:p>
        </p:txBody>
      </p:sp>
    </p:spTree>
    <p:extLst>
      <p:ext uri="{BB962C8B-B14F-4D97-AF65-F5344CB8AC3E}">
        <p14:creationId xmlns:p14="http://schemas.microsoft.com/office/powerpoint/2010/main" val="110730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44288-590E-A916-A3BD-2DCEA86A54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584445-6F63-B11D-CDEA-5E902728F90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77D365B-C69B-D0A8-51CA-F5E428D4DB65}"/>
              </a:ext>
            </a:extLst>
          </p:cNvPr>
          <p:cNvSpPr>
            <a:spLocks noGrp="1"/>
          </p:cNvSpPr>
          <p:nvPr>
            <p:ph type="body" idx="1"/>
          </p:nvPr>
        </p:nvSpPr>
        <p:spPr/>
        <p:txBody>
          <a:bodyPr/>
          <a:lstStyle/>
          <a:p>
            <a:endParaRPr lang="fr-FR" dirty="0">
              <a:latin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C2E9AEDE-7EDD-6AFB-7F67-78F857EF5A24}"/>
              </a:ext>
            </a:extLst>
          </p:cNvPr>
          <p:cNvSpPr>
            <a:spLocks noGrp="1"/>
          </p:cNvSpPr>
          <p:nvPr>
            <p:ph type="sldNum" sz="quarter" idx="5"/>
          </p:nvPr>
        </p:nvSpPr>
        <p:spPr/>
        <p:txBody>
          <a:bodyPr/>
          <a:lstStyle/>
          <a:p>
            <a:fld id="{18660EA3-D94D-4214-A458-11AEEBB57304}" type="slidenum">
              <a:rPr lang="fr-FR" smtClean="0"/>
              <a:t>14</a:t>
            </a:fld>
            <a:endParaRPr lang="fr-FR"/>
          </a:p>
        </p:txBody>
      </p:sp>
    </p:spTree>
    <p:extLst>
      <p:ext uri="{BB962C8B-B14F-4D97-AF65-F5344CB8AC3E}">
        <p14:creationId xmlns:p14="http://schemas.microsoft.com/office/powerpoint/2010/main" val="3487258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CFBF6-EAED-BC83-D0B7-A741A4FB8B6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6D7A27-72FC-1840-5A2B-430DB00DF39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DA9FE53-8A0C-BDD0-43B5-FE189F14D7D8}"/>
              </a:ext>
            </a:extLst>
          </p:cNvPr>
          <p:cNvSpPr>
            <a:spLocks noGrp="1"/>
          </p:cNvSpPr>
          <p:nvPr>
            <p:ph type="body" idx="1"/>
          </p:nvPr>
        </p:nvSpPr>
        <p:spPr/>
        <p:txBody>
          <a:bodyPr/>
          <a:lstStyle/>
          <a:p>
            <a:endParaRPr lang="fr-FR" i="1" dirty="0">
              <a:cs typeface="Calibri"/>
            </a:endParaRPr>
          </a:p>
        </p:txBody>
      </p:sp>
      <p:sp>
        <p:nvSpPr>
          <p:cNvPr id="4" name="Espace réservé du numéro de diapositive 3">
            <a:extLst>
              <a:ext uri="{FF2B5EF4-FFF2-40B4-BE49-F238E27FC236}">
                <a16:creationId xmlns:a16="http://schemas.microsoft.com/office/drawing/2014/main" id="{A3C03813-C831-84AB-506C-4A8695E74C2C}"/>
              </a:ext>
            </a:extLst>
          </p:cNvPr>
          <p:cNvSpPr>
            <a:spLocks noGrp="1"/>
          </p:cNvSpPr>
          <p:nvPr>
            <p:ph type="sldNum" sz="quarter" idx="5"/>
          </p:nvPr>
        </p:nvSpPr>
        <p:spPr/>
        <p:txBody>
          <a:bodyPr/>
          <a:lstStyle/>
          <a:p>
            <a:fld id="{18660EA3-D94D-4214-A458-11AEEBB57304}" type="slidenum">
              <a:rPr lang="fr-FR" smtClean="0"/>
              <a:t>15</a:t>
            </a:fld>
            <a:endParaRPr lang="fr-FR"/>
          </a:p>
        </p:txBody>
      </p:sp>
    </p:spTree>
    <p:extLst>
      <p:ext uri="{BB962C8B-B14F-4D97-AF65-F5344CB8AC3E}">
        <p14:creationId xmlns:p14="http://schemas.microsoft.com/office/powerpoint/2010/main" val="2946938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56970-476A-CA5D-9F9F-6E6EEF029B4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827CA7-79E3-613E-3FEA-65AC1684EE8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AA52605-FB49-6125-4383-2E514129A4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latin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D869A8D0-5B05-FECD-6BEA-23998C772851}"/>
              </a:ext>
            </a:extLst>
          </p:cNvPr>
          <p:cNvSpPr>
            <a:spLocks noGrp="1"/>
          </p:cNvSpPr>
          <p:nvPr>
            <p:ph type="sldNum" sz="quarter" idx="5"/>
          </p:nvPr>
        </p:nvSpPr>
        <p:spPr/>
        <p:txBody>
          <a:bodyPr/>
          <a:lstStyle/>
          <a:p>
            <a:fld id="{18660EA3-D94D-4214-A458-11AEEBB57304}" type="slidenum">
              <a:rPr lang="fr-FR" smtClean="0"/>
              <a:t>16</a:t>
            </a:fld>
            <a:endParaRPr lang="fr-FR"/>
          </a:p>
        </p:txBody>
      </p:sp>
    </p:spTree>
    <p:extLst>
      <p:ext uri="{BB962C8B-B14F-4D97-AF65-F5344CB8AC3E}">
        <p14:creationId xmlns:p14="http://schemas.microsoft.com/office/powerpoint/2010/main" val="1869660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9B4E3-2539-1CEB-5911-C744989C536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EAAE4FD-434B-808A-9CB9-94E831EC9B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DB6A75A-85D9-0CD1-81F0-B2B90464D190}"/>
              </a:ext>
            </a:extLst>
          </p:cNvPr>
          <p:cNvSpPr>
            <a:spLocks noGrp="1"/>
          </p:cNvSpPr>
          <p:nvPr>
            <p:ph type="body" idx="1"/>
          </p:nvPr>
        </p:nvSpPr>
        <p:spPr/>
        <p:txBody>
          <a:bodyPr/>
          <a:lstStyle/>
          <a:p>
            <a:endParaRPr lang="fr-FR" i="1" dirty="0">
              <a:cs typeface="Calibri"/>
            </a:endParaRPr>
          </a:p>
        </p:txBody>
      </p:sp>
      <p:sp>
        <p:nvSpPr>
          <p:cNvPr id="4" name="Espace réservé du numéro de diapositive 3">
            <a:extLst>
              <a:ext uri="{FF2B5EF4-FFF2-40B4-BE49-F238E27FC236}">
                <a16:creationId xmlns:a16="http://schemas.microsoft.com/office/drawing/2014/main" id="{B1601850-B3E5-4023-66C8-7A28FBC37881}"/>
              </a:ext>
            </a:extLst>
          </p:cNvPr>
          <p:cNvSpPr>
            <a:spLocks noGrp="1"/>
          </p:cNvSpPr>
          <p:nvPr>
            <p:ph type="sldNum" sz="quarter" idx="5"/>
          </p:nvPr>
        </p:nvSpPr>
        <p:spPr/>
        <p:txBody>
          <a:bodyPr/>
          <a:lstStyle/>
          <a:p>
            <a:fld id="{18660EA3-D94D-4214-A458-11AEEBB57304}" type="slidenum">
              <a:rPr lang="fr-FR" smtClean="0"/>
              <a:t>17</a:t>
            </a:fld>
            <a:endParaRPr lang="fr-FR"/>
          </a:p>
        </p:txBody>
      </p:sp>
    </p:spTree>
    <p:extLst>
      <p:ext uri="{BB962C8B-B14F-4D97-AF65-F5344CB8AC3E}">
        <p14:creationId xmlns:p14="http://schemas.microsoft.com/office/powerpoint/2010/main" val="1824499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67D7E-3627-DD77-7AAB-AE551A9AA3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F2C1E62-5282-4AC0-BA4E-76E0EBF37FA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877A4BB-F4B3-1538-837E-B476DB85B7C7}"/>
              </a:ext>
            </a:extLst>
          </p:cNvPr>
          <p:cNvSpPr>
            <a:spLocks noGrp="1"/>
          </p:cNvSpPr>
          <p:nvPr>
            <p:ph type="body" idx="1"/>
          </p:nvPr>
        </p:nvSpPr>
        <p:spPr/>
        <p:txBody>
          <a:bodyPr/>
          <a:lstStyle/>
          <a:p>
            <a:endParaRPr lang="fr-FR" i="1" dirty="0">
              <a:cs typeface="Calibri"/>
            </a:endParaRPr>
          </a:p>
        </p:txBody>
      </p:sp>
      <p:sp>
        <p:nvSpPr>
          <p:cNvPr id="4" name="Espace réservé du numéro de diapositive 3">
            <a:extLst>
              <a:ext uri="{FF2B5EF4-FFF2-40B4-BE49-F238E27FC236}">
                <a16:creationId xmlns:a16="http://schemas.microsoft.com/office/drawing/2014/main" id="{456CB338-9904-082D-09C1-35FA42B17CA5}"/>
              </a:ext>
            </a:extLst>
          </p:cNvPr>
          <p:cNvSpPr>
            <a:spLocks noGrp="1"/>
          </p:cNvSpPr>
          <p:nvPr>
            <p:ph type="sldNum" sz="quarter" idx="5"/>
          </p:nvPr>
        </p:nvSpPr>
        <p:spPr/>
        <p:txBody>
          <a:bodyPr/>
          <a:lstStyle/>
          <a:p>
            <a:fld id="{18660EA3-D94D-4214-A458-11AEEBB57304}" type="slidenum">
              <a:rPr lang="fr-FR" smtClean="0"/>
              <a:t>18</a:t>
            </a:fld>
            <a:endParaRPr lang="fr-FR"/>
          </a:p>
        </p:txBody>
      </p:sp>
    </p:spTree>
    <p:extLst>
      <p:ext uri="{BB962C8B-B14F-4D97-AF65-F5344CB8AC3E}">
        <p14:creationId xmlns:p14="http://schemas.microsoft.com/office/powerpoint/2010/main" val="1274256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Réflexion restant à mener sur le plan de transport et les dessertes décarbonées régionales pour les JOP</a:t>
            </a:r>
          </a:p>
        </p:txBody>
      </p:sp>
      <p:sp>
        <p:nvSpPr>
          <p:cNvPr id="4" name="Espace réservé du numéro de diapositive 3"/>
          <p:cNvSpPr>
            <a:spLocks noGrp="1"/>
          </p:cNvSpPr>
          <p:nvPr>
            <p:ph type="sldNum" sz="quarter" idx="5"/>
          </p:nvPr>
        </p:nvSpPr>
        <p:spPr/>
        <p:txBody>
          <a:bodyPr/>
          <a:lstStyle/>
          <a:p>
            <a:fld id="{D3E3439C-414D-4247-926E-F634E12153F3}" type="slidenum">
              <a:rPr lang="fr-FR" smtClean="0"/>
              <a:t>19</a:t>
            </a:fld>
            <a:endParaRPr lang="fr-FR"/>
          </a:p>
        </p:txBody>
      </p:sp>
    </p:spTree>
    <p:extLst>
      <p:ext uri="{BB962C8B-B14F-4D97-AF65-F5344CB8AC3E}">
        <p14:creationId xmlns:p14="http://schemas.microsoft.com/office/powerpoint/2010/main" val="1643459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A8E24-FC5D-22B3-655A-4CA0A6FF34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7BB507-BF60-E179-2BA6-5C7E761B682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6A94055-5BF5-9CD0-725F-73661C100B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Petits transporteurs n’ayant pas les capacités d’investissements pour proposer dans leurs offres des véhicules autres que biocarburants.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Calibri" panose="020F0502020204030204" pitchFamily="34" charset="0"/>
              </a:rPr>
              <a:t>Possibilité de rack à bagages à bord pour compenser perte de place (réservoirs GNV ou H2, batterie).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latin typeface="Calibri" panose="020F0502020204030204" pitchFamily="34" charset="0"/>
              </a:rPr>
              <a:t>Constr</a:t>
            </a:r>
            <a:r>
              <a:rPr lang="fr-FR" dirty="0">
                <a:latin typeface="Calibri" panose="020F0502020204030204" pitchFamily="34" charset="0"/>
              </a:rPr>
              <a:t> régionaux IVECO, VOLVO, </a:t>
            </a:r>
            <a:r>
              <a:rPr lang="fr-FR" dirty="0" err="1">
                <a:latin typeface="Calibri" panose="020F0502020204030204" pitchFamily="34" charset="0"/>
              </a:rPr>
              <a:t>Retrofleet</a:t>
            </a:r>
            <a:r>
              <a:rPr lang="fr-FR" dirty="0">
                <a:latin typeface="Calibri" panose="020F0502020204030204" pitchFamily="34" charset="0"/>
              </a:rPr>
              <a:t>, GCK, CRMT et leurs sous-traitants…</a:t>
            </a:r>
          </a:p>
        </p:txBody>
      </p:sp>
      <p:sp>
        <p:nvSpPr>
          <p:cNvPr id="4" name="Espace réservé du numéro de diapositive 3">
            <a:extLst>
              <a:ext uri="{FF2B5EF4-FFF2-40B4-BE49-F238E27FC236}">
                <a16:creationId xmlns:a16="http://schemas.microsoft.com/office/drawing/2014/main" id="{B7AD7CC7-1F9D-8316-C936-5573E7F36D47}"/>
              </a:ext>
            </a:extLst>
          </p:cNvPr>
          <p:cNvSpPr>
            <a:spLocks noGrp="1"/>
          </p:cNvSpPr>
          <p:nvPr>
            <p:ph type="sldNum" sz="quarter" idx="5"/>
          </p:nvPr>
        </p:nvSpPr>
        <p:spPr/>
        <p:txBody>
          <a:bodyPr/>
          <a:lstStyle/>
          <a:p>
            <a:fld id="{18660EA3-D94D-4214-A458-11AEEBB57304}" type="slidenum">
              <a:rPr lang="fr-FR" smtClean="0"/>
              <a:t>20</a:t>
            </a:fld>
            <a:endParaRPr lang="fr-FR"/>
          </a:p>
        </p:txBody>
      </p:sp>
    </p:spTree>
    <p:extLst>
      <p:ext uri="{BB962C8B-B14F-4D97-AF65-F5344CB8AC3E}">
        <p14:creationId xmlns:p14="http://schemas.microsoft.com/office/powerpoint/2010/main" val="264532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4E71-CAAB-4F03-6C8C-F5A49A8CEBE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E2A55A-82B9-C626-CA13-328A8E104A5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7E9EB44-17A5-AFB0-0BA3-749652FF82E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9EEFBB1-9DE5-F655-4F52-719AC78E4F61}"/>
              </a:ext>
            </a:extLst>
          </p:cNvPr>
          <p:cNvSpPr>
            <a:spLocks noGrp="1"/>
          </p:cNvSpPr>
          <p:nvPr>
            <p:ph type="sldNum" sz="quarter" idx="5"/>
          </p:nvPr>
        </p:nvSpPr>
        <p:spPr/>
        <p:txBody>
          <a:bodyPr/>
          <a:lstStyle/>
          <a:p>
            <a:fld id="{18660EA3-D94D-4214-A458-11AEEBB57304}" type="slidenum">
              <a:rPr lang="fr-FR" smtClean="0"/>
              <a:t>4</a:t>
            </a:fld>
            <a:endParaRPr lang="fr-FR"/>
          </a:p>
        </p:txBody>
      </p:sp>
    </p:spTree>
    <p:extLst>
      <p:ext uri="{BB962C8B-B14F-4D97-AF65-F5344CB8AC3E}">
        <p14:creationId xmlns:p14="http://schemas.microsoft.com/office/powerpoint/2010/main" val="21449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cs typeface="Calibri"/>
              </a:rPr>
              <a:t>L’incertitude générée par ces réglementations parfois contradictoires, le manque d’informations fiables de l’Etat sur les performances techniques, environnementales et financières de chaque motorisation, la suppression ou la réduction des aides à l’achat de cars propres (AAP ADEME, bonus écologiques, CEE…) pénalise la décision par les collectivités et transporteurs d’alternatives au diesel. Ainsi, quasi aucun car GNV et bioGNV supplémentaire n’a été déployé après 2022 dans notre Région. La prise en compte des cars biogaz et moteur H2 dans le règlement CO2 européen pourrait être discutée à l’occasion de la revoyure 2027 (demande de plusieurs Etats dont la France).</a:t>
            </a:r>
          </a:p>
          <a:p>
            <a:endParaRPr lang="fr-FR" dirty="0"/>
          </a:p>
        </p:txBody>
      </p:sp>
      <p:sp>
        <p:nvSpPr>
          <p:cNvPr id="4" name="Espace réservé du numéro de diapositive 3"/>
          <p:cNvSpPr>
            <a:spLocks noGrp="1"/>
          </p:cNvSpPr>
          <p:nvPr>
            <p:ph type="sldNum" sz="quarter" idx="5"/>
          </p:nvPr>
        </p:nvSpPr>
        <p:spPr/>
        <p:txBody>
          <a:bodyPr/>
          <a:lstStyle/>
          <a:p>
            <a:fld id="{18660EA3-D94D-4214-A458-11AEEBB57304}" type="slidenum">
              <a:rPr lang="fr-FR" smtClean="0"/>
              <a:t>5</a:t>
            </a:fld>
            <a:endParaRPr lang="fr-FR"/>
          </a:p>
        </p:txBody>
      </p:sp>
    </p:spTree>
    <p:extLst>
      <p:ext uri="{BB962C8B-B14F-4D97-AF65-F5344CB8AC3E}">
        <p14:creationId xmlns:p14="http://schemas.microsoft.com/office/powerpoint/2010/main" val="125837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Au-delà des lignes de car régionales, lignes nationales (5 des 10 premières lignes sont dans notre région, notamment Lyon centre et St-Ex - Grenoble et St-Ex ou Cornavin - Alpes), mais aussi cars privés, transport de salariés…</a:t>
            </a:r>
          </a:p>
          <a:p>
            <a:endParaRPr lang="fr-FR" dirty="0"/>
          </a:p>
          <a:p>
            <a:r>
              <a:rPr lang="fr-FR" dirty="0"/>
              <a:t>Réflexion sur modulation du prix des gares routières et des péages (existe pour les VL élec) pour les cars propres.</a:t>
            </a:r>
          </a:p>
        </p:txBody>
      </p:sp>
      <p:sp>
        <p:nvSpPr>
          <p:cNvPr id="4" name="Espace réservé du numéro de diapositive 3"/>
          <p:cNvSpPr>
            <a:spLocks noGrp="1"/>
          </p:cNvSpPr>
          <p:nvPr>
            <p:ph type="sldNum" sz="quarter" idx="5"/>
          </p:nvPr>
        </p:nvSpPr>
        <p:spPr/>
        <p:txBody>
          <a:bodyPr/>
          <a:lstStyle/>
          <a:p>
            <a:fld id="{D3E3439C-414D-4247-926E-F634E12153F3}" type="slidenum">
              <a:rPr lang="fr-FR" smtClean="0"/>
              <a:t>6</a:t>
            </a:fld>
            <a:endParaRPr lang="fr-FR"/>
          </a:p>
        </p:txBody>
      </p:sp>
    </p:spTree>
    <p:extLst>
      <p:ext uri="{BB962C8B-B14F-4D97-AF65-F5344CB8AC3E}">
        <p14:creationId xmlns:p14="http://schemas.microsoft.com/office/powerpoint/2010/main" val="401190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Y51 Transdev, </a:t>
            </a:r>
            <a:r>
              <a:rPr lang="fr-FR" dirty="0" err="1"/>
              <a:t>Francony</a:t>
            </a:r>
            <a:r>
              <a:rPr lang="fr-FR" dirty="0"/>
              <a:t>, </a:t>
            </a:r>
            <a:r>
              <a:rPr lang="fr-FR" dirty="0" err="1"/>
              <a:t>Loyet</a:t>
            </a:r>
            <a:endParaRPr lang="fr-FR" dirty="0"/>
          </a:p>
        </p:txBody>
      </p:sp>
      <p:sp>
        <p:nvSpPr>
          <p:cNvPr id="4" name="Espace réservé du numéro de diapositive 3"/>
          <p:cNvSpPr>
            <a:spLocks noGrp="1"/>
          </p:cNvSpPr>
          <p:nvPr>
            <p:ph type="sldNum" sz="quarter" idx="5"/>
          </p:nvPr>
        </p:nvSpPr>
        <p:spPr/>
        <p:txBody>
          <a:bodyPr/>
          <a:lstStyle/>
          <a:p>
            <a:fld id="{D3E3439C-414D-4247-926E-F634E12153F3}" type="slidenum">
              <a:rPr lang="fr-FR" smtClean="0"/>
              <a:t>7</a:t>
            </a:fld>
            <a:endParaRPr lang="fr-FR"/>
          </a:p>
        </p:txBody>
      </p:sp>
    </p:spTree>
    <p:extLst>
      <p:ext uri="{BB962C8B-B14F-4D97-AF65-F5344CB8AC3E}">
        <p14:creationId xmlns:p14="http://schemas.microsoft.com/office/powerpoint/2010/main" val="3754835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56A4E-2AEC-901B-3251-04499391357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28B2AB-0192-A0BA-020F-1F8783D5758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822832-3187-82E9-5D12-634C8726E799}"/>
              </a:ext>
            </a:extLst>
          </p:cNvPr>
          <p:cNvSpPr>
            <a:spLocks noGrp="1"/>
          </p:cNvSpPr>
          <p:nvPr>
            <p:ph type="body" idx="1"/>
          </p:nvPr>
        </p:nvSpPr>
        <p:spPr/>
        <p:txBody>
          <a:bodyPr/>
          <a:lstStyle/>
          <a:p>
            <a:r>
              <a:rPr lang="fr-FR" dirty="0">
                <a:latin typeface="Calibri" panose="020F0502020204030204" pitchFamily="34" charset="0"/>
              </a:rPr>
              <a:t>Vélos élec chez </a:t>
            </a:r>
            <a:r>
              <a:rPr lang="fr-FR" dirty="0" err="1">
                <a:latin typeface="Calibri" panose="020F0502020204030204" pitchFamily="34" charset="0"/>
              </a:rPr>
              <a:t>Borini</a:t>
            </a:r>
            <a:r>
              <a:rPr lang="fr-FR" dirty="0">
                <a:latin typeface="Calibri" panose="020F0502020204030204" pitchFamily="34" charset="0"/>
              </a:rPr>
              <a:t> pour DT. </a:t>
            </a:r>
          </a:p>
          <a:p>
            <a:r>
              <a:rPr lang="fr-FR" dirty="0">
                <a:latin typeface="Calibri" panose="020F0502020204030204" pitchFamily="34" charset="0"/>
              </a:rPr>
              <a:t>VUL H2 courriers rhodaniens.</a:t>
            </a:r>
          </a:p>
          <a:p>
            <a:r>
              <a:rPr lang="fr-FR" dirty="0">
                <a:latin typeface="Calibri" panose="020F0502020204030204" pitchFamily="34" charset="0"/>
              </a:rPr>
              <a:t>4) Encouragement des constructeurs et </a:t>
            </a:r>
            <a:r>
              <a:rPr lang="fr-FR" dirty="0" err="1">
                <a:latin typeface="Calibri" panose="020F0502020204030204" pitchFamily="34" charset="0"/>
              </a:rPr>
              <a:t>rétrofiteurs</a:t>
            </a:r>
            <a:r>
              <a:rPr lang="fr-FR" dirty="0">
                <a:latin typeface="Calibri" panose="020F0502020204030204" pitchFamily="34" charset="0"/>
              </a:rPr>
              <a:t> français à développer des offres de véhicules alternatives au </a:t>
            </a:r>
            <a:r>
              <a:rPr lang="fr-FR" dirty="0" err="1">
                <a:latin typeface="Calibri" panose="020F0502020204030204" pitchFamily="34" charset="0"/>
              </a:rPr>
              <a:t>gazoil</a:t>
            </a:r>
            <a:r>
              <a:rPr lang="fr-FR" dirty="0">
                <a:latin typeface="Calibri" panose="020F0502020204030204" pitchFamily="34" charset="0"/>
              </a:rPr>
              <a:t>. </a:t>
            </a:r>
          </a:p>
        </p:txBody>
      </p:sp>
      <p:sp>
        <p:nvSpPr>
          <p:cNvPr id="4" name="Espace réservé du numéro de diapositive 3">
            <a:extLst>
              <a:ext uri="{FF2B5EF4-FFF2-40B4-BE49-F238E27FC236}">
                <a16:creationId xmlns:a16="http://schemas.microsoft.com/office/drawing/2014/main" id="{54DDBBBA-1264-AB03-1C5A-EA317D3457C3}"/>
              </a:ext>
            </a:extLst>
          </p:cNvPr>
          <p:cNvSpPr>
            <a:spLocks noGrp="1"/>
          </p:cNvSpPr>
          <p:nvPr>
            <p:ph type="sldNum" sz="quarter" idx="5"/>
          </p:nvPr>
        </p:nvSpPr>
        <p:spPr/>
        <p:txBody>
          <a:bodyPr/>
          <a:lstStyle/>
          <a:p>
            <a:fld id="{18660EA3-D94D-4214-A458-11AEEBB57304}" type="slidenum">
              <a:rPr lang="fr-FR" smtClean="0"/>
              <a:t>8</a:t>
            </a:fld>
            <a:endParaRPr lang="fr-FR"/>
          </a:p>
        </p:txBody>
      </p:sp>
    </p:spTree>
    <p:extLst>
      <p:ext uri="{BB962C8B-B14F-4D97-AF65-F5344CB8AC3E}">
        <p14:creationId xmlns:p14="http://schemas.microsoft.com/office/powerpoint/2010/main" val="438088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Car </a:t>
            </a:r>
            <a:r>
              <a:rPr lang="fr-FR" sz="1200" dirty="0" err="1"/>
              <a:t>Retrofleet</a:t>
            </a:r>
            <a:r>
              <a:rPr lang="fr-FR" sz="1200" dirty="0"/>
              <a:t> SRADDA (1</a:t>
            </a:r>
            <a:r>
              <a:rPr lang="fr-FR" sz="1200" baseline="30000" dirty="0"/>
              <a:t>er</a:t>
            </a:r>
            <a:r>
              <a:rPr lang="fr-FR" sz="1200" dirty="0"/>
              <a:t> des 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1 car électrique a été expérimenté en 2018 par Transdev sur la ligne Chambéry-Novalaise en Savoie (YUTONG </a:t>
            </a:r>
            <a:r>
              <a:rPr lang="fr-FR" sz="1200" dirty="0" err="1"/>
              <a:t>ICe</a:t>
            </a:r>
            <a:r>
              <a:rPr lang="fr-FR" sz="1200" dirty="0"/>
              <a:t> 12) puis en 2020 par Philibert sur la ligne Annecy-Albertville en Haute-Savoie (C9 BYD).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La Région a fait le choix de ne pas déployer des cars électriques (donc chinois) et de privilégier des offres européennes.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Ombrières PV sur parking</a:t>
            </a:r>
          </a:p>
        </p:txBody>
      </p:sp>
      <p:sp>
        <p:nvSpPr>
          <p:cNvPr id="4" name="Espace réservé du numéro de diapositive 3"/>
          <p:cNvSpPr>
            <a:spLocks noGrp="1"/>
          </p:cNvSpPr>
          <p:nvPr>
            <p:ph type="sldNum" sz="quarter" idx="5"/>
          </p:nvPr>
        </p:nvSpPr>
        <p:spPr/>
        <p:txBody>
          <a:bodyPr/>
          <a:lstStyle/>
          <a:p>
            <a:fld id="{D3E3439C-414D-4247-926E-F634E12153F3}" type="slidenum">
              <a:rPr lang="fr-FR" smtClean="0"/>
              <a:t>9</a:t>
            </a:fld>
            <a:endParaRPr lang="fr-FR"/>
          </a:p>
        </p:txBody>
      </p:sp>
    </p:spTree>
    <p:extLst>
      <p:ext uri="{BB962C8B-B14F-4D97-AF65-F5344CB8AC3E}">
        <p14:creationId xmlns:p14="http://schemas.microsoft.com/office/powerpoint/2010/main" val="3875368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7D938-22A7-E58D-8C98-5CF27BB5FC6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6F3211F-8841-1327-A97E-BD2824BB404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A880021-2597-DE2F-A0AC-E67DF4462D13}"/>
              </a:ext>
            </a:extLst>
          </p:cNvPr>
          <p:cNvSpPr>
            <a:spLocks noGrp="1"/>
          </p:cNvSpPr>
          <p:nvPr>
            <p:ph type="body" idx="1"/>
          </p:nvPr>
        </p:nvSpPr>
        <p:spPr/>
        <p:txBody>
          <a:bodyPr/>
          <a:lstStyle/>
          <a:p>
            <a:r>
              <a:rPr lang="fr-FR" dirty="0"/>
              <a:t>Ex des lg Express Isère au GNV / bioGNV, de lignes 74 (Giffre, lg estivales, </a:t>
            </a:r>
            <a:r>
              <a:rPr lang="fr-FR" dirty="0" err="1"/>
              <a:t>Praly</a:t>
            </a:r>
            <a:r>
              <a:rPr lang="fr-FR" dirty="0"/>
              <a:t>, Samoëns)</a:t>
            </a:r>
          </a:p>
          <a:p>
            <a:r>
              <a:rPr lang="fr-FR" dirty="0"/>
              <a:t>Cars biocarburant dans certaines zones de montagne où pas de réseau GNV, élec insuffisant et pas de station H2 modulo impact Nox.</a:t>
            </a:r>
          </a:p>
          <a:p>
            <a:r>
              <a:rPr lang="fr-FR" dirty="0"/>
              <a:t>Cars rétrofités élec : </a:t>
            </a:r>
            <a:r>
              <a:rPr lang="fr-FR" dirty="0" err="1"/>
              <a:t>Transarc</a:t>
            </a:r>
            <a:r>
              <a:rPr lang="fr-FR" dirty="0"/>
              <a:t> a annoncé rétrofiter ses 350 cars.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solidFill>
                <a:srgbClr val="00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rgbClr val="000000"/>
                </a:solidFill>
                <a:cs typeface="Calibri"/>
              </a:rPr>
              <a:t>Nota : le parc VL Région respecte le seuil de 40% fixé par l’art L224-7 (45 VL acquis de 2019 à 2024 pour 1,8M€) et fixe une trajectoire de 70% pour 2027.</a:t>
            </a:r>
            <a:endParaRPr lang="fr-FR" i="1" dirty="0">
              <a:cs typeface="Calibri"/>
            </a:endParaRPr>
          </a:p>
        </p:txBody>
      </p:sp>
      <p:sp>
        <p:nvSpPr>
          <p:cNvPr id="4" name="Espace réservé du numéro de diapositive 3">
            <a:extLst>
              <a:ext uri="{FF2B5EF4-FFF2-40B4-BE49-F238E27FC236}">
                <a16:creationId xmlns:a16="http://schemas.microsoft.com/office/drawing/2014/main" id="{82962EDE-B595-DCA8-DDCF-E05541F65500}"/>
              </a:ext>
            </a:extLst>
          </p:cNvPr>
          <p:cNvSpPr>
            <a:spLocks noGrp="1"/>
          </p:cNvSpPr>
          <p:nvPr>
            <p:ph type="sldNum" sz="quarter" idx="5"/>
          </p:nvPr>
        </p:nvSpPr>
        <p:spPr/>
        <p:txBody>
          <a:bodyPr/>
          <a:lstStyle/>
          <a:p>
            <a:fld id="{18660EA3-D94D-4214-A458-11AEEBB57304}" type="slidenum">
              <a:rPr lang="fr-FR" smtClean="0"/>
              <a:t>10</a:t>
            </a:fld>
            <a:endParaRPr lang="fr-FR"/>
          </a:p>
        </p:txBody>
      </p:sp>
    </p:spTree>
    <p:extLst>
      <p:ext uri="{BB962C8B-B14F-4D97-AF65-F5344CB8AC3E}">
        <p14:creationId xmlns:p14="http://schemas.microsoft.com/office/powerpoint/2010/main" val="1069725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Réflexion à l’étude sur d’autres déploiements en vue notamment des JO : autres stations H2 en montagne, cars moteurs H2, cars de tourisme sur les grandes lignes avec Région Sud (ex Marseille-Gap-Briançon…).</a:t>
            </a:r>
          </a:p>
        </p:txBody>
      </p:sp>
      <p:sp>
        <p:nvSpPr>
          <p:cNvPr id="4" name="Espace réservé du numéro de diapositive 3"/>
          <p:cNvSpPr>
            <a:spLocks noGrp="1"/>
          </p:cNvSpPr>
          <p:nvPr>
            <p:ph type="sldNum" sz="quarter" idx="5"/>
          </p:nvPr>
        </p:nvSpPr>
        <p:spPr/>
        <p:txBody>
          <a:bodyPr/>
          <a:lstStyle/>
          <a:p>
            <a:fld id="{D3E3439C-414D-4247-926E-F634E12153F3}" type="slidenum">
              <a:rPr lang="fr-FR" smtClean="0"/>
              <a:t>11</a:t>
            </a:fld>
            <a:endParaRPr lang="fr-FR"/>
          </a:p>
        </p:txBody>
      </p:sp>
    </p:spTree>
    <p:extLst>
      <p:ext uri="{BB962C8B-B14F-4D97-AF65-F5344CB8AC3E}">
        <p14:creationId xmlns:p14="http://schemas.microsoft.com/office/powerpoint/2010/main" val="205881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BCA36-13B5-DBCC-84A1-8DBBFE020B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A06C9A0-2191-B9ED-A4C0-54D83030E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D03B058-DD0F-78C0-679A-63AAB8C4188D}"/>
              </a:ext>
            </a:extLst>
          </p:cNvPr>
          <p:cNvSpPr>
            <a:spLocks noGrp="1"/>
          </p:cNvSpPr>
          <p:nvPr>
            <p:ph type="dt" sz="half" idx="10"/>
          </p:nvPr>
        </p:nvSpPr>
        <p:spPr/>
        <p:txBody>
          <a:bodyPr/>
          <a:lstStyle/>
          <a:p>
            <a:fld id="{95894584-2689-4FAF-A41D-9BD2E18A2077}" type="datetimeFigureOut">
              <a:rPr lang="fr-FR" smtClean="0"/>
              <a:t>11/06/2025</a:t>
            </a:fld>
            <a:endParaRPr lang="fr-FR"/>
          </a:p>
        </p:txBody>
      </p:sp>
      <p:sp>
        <p:nvSpPr>
          <p:cNvPr id="5" name="Espace réservé du pied de page 4">
            <a:extLst>
              <a:ext uri="{FF2B5EF4-FFF2-40B4-BE49-F238E27FC236}">
                <a16:creationId xmlns:a16="http://schemas.microsoft.com/office/drawing/2014/main" id="{A72ACD27-C87A-13D3-1114-10A9DB9218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1E40A9-8A9F-9592-65C7-A6033D12E948}"/>
              </a:ext>
            </a:extLst>
          </p:cNvPr>
          <p:cNvSpPr>
            <a:spLocks noGrp="1"/>
          </p:cNvSpPr>
          <p:nvPr>
            <p:ph type="sldNum" sz="quarter" idx="12"/>
          </p:nvPr>
        </p:nvSpPr>
        <p:spPr/>
        <p:txBody>
          <a:bodyPr/>
          <a:lstStyle/>
          <a:p>
            <a:fld id="{816C175C-AE6D-4DC5-A02D-E62102438989}" type="slidenum">
              <a:rPr lang="fr-FR" smtClean="0"/>
              <a:t>‹N°›</a:t>
            </a:fld>
            <a:endParaRPr lang="fr-FR"/>
          </a:p>
        </p:txBody>
      </p:sp>
    </p:spTree>
    <p:extLst>
      <p:ext uri="{BB962C8B-B14F-4D97-AF65-F5344CB8AC3E}">
        <p14:creationId xmlns:p14="http://schemas.microsoft.com/office/powerpoint/2010/main" val="287751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A1607-2E39-7884-BC33-4332555716A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D960D75-D2E1-A30C-63EB-EC216953F85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205C25-23BC-58FE-3481-9301B180C21B}"/>
              </a:ext>
            </a:extLst>
          </p:cNvPr>
          <p:cNvSpPr>
            <a:spLocks noGrp="1"/>
          </p:cNvSpPr>
          <p:nvPr>
            <p:ph type="dt" sz="half" idx="10"/>
          </p:nvPr>
        </p:nvSpPr>
        <p:spPr/>
        <p:txBody>
          <a:bodyPr/>
          <a:lstStyle/>
          <a:p>
            <a:fld id="{95894584-2689-4FAF-A41D-9BD2E18A2077}" type="datetimeFigureOut">
              <a:rPr lang="fr-FR" smtClean="0"/>
              <a:t>11/06/2025</a:t>
            </a:fld>
            <a:endParaRPr lang="fr-FR"/>
          </a:p>
        </p:txBody>
      </p:sp>
      <p:sp>
        <p:nvSpPr>
          <p:cNvPr id="5" name="Espace réservé du pied de page 4">
            <a:extLst>
              <a:ext uri="{FF2B5EF4-FFF2-40B4-BE49-F238E27FC236}">
                <a16:creationId xmlns:a16="http://schemas.microsoft.com/office/drawing/2014/main" id="{223AF24A-981D-11E7-2EF7-DD752B21D2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3ABD31-0846-6E2C-01CF-9F602701B357}"/>
              </a:ext>
            </a:extLst>
          </p:cNvPr>
          <p:cNvSpPr>
            <a:spLocks noGrp="1"/>
          </p:cNvSpPr>
          <p:nvPr>
            <p:ph type="sldNum" sz="quarter" idx="12"/>
          </p:nvPr>
        </p:nvSpPr>
        <p:spPr/>
        <p:txBody>
          <a:bodyPr/>
          <a:lstStyle/>
          <a:p>
            <a:fld id="{816C175C-AE6D-4DC5-A02D-E62102438989}" type="slidenum">
              <a:rPr lang="fr-FR" smtClean="0"/>
              <a:t>‹N°›</a:t>
            </a:fld>
            <a:endParaRPr lang="fr-FR"/>
          </a:p>
        </p:txBody>
      </p:sp>
    </p:spTree>
    <p:extLst>
      <p:ext uri="{BB962C8B-B14F-4D97-AF65-F5344CB8AC3E}">
        <p14:creationId xmlns:p14="http://schemas.microsoft.com/office/powerpoint/2010/main" val="179734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04DFD9E-52CE-C27A-B069-204A7335637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C98E982-EB0E-C901-95E1-FC68378244A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36B884-6F1E-B406-0D0C-399A879CB599}"/>
              </a:ext>
            </a:extLst>
          </p:cNvPr>
          <p:cNvSpPr>
            <a:spLocks noGrp="1"/>
          </p:cNvSpPr>
          <p:nvPr>
            <p:ph type="dt" sz="half" idx="10"/>
          </p:nvPr>
        </p:nvSpPr>
        <p:spPr/>
        <p:txBody>
          <a:bodyPr/>
          <a:lstStyle/>
          <a:p>
            <a:fld id="{95894584-2689-4FAF-A41D-9BD2E18A2077}" type="datetimeFigureOut">
              <a:rPr lang="fr-FR" smtClean="0"/>
              <a:t>11/06/2025</a:t>
            </a:fld>
            <a:endParaRPr lang="fr-FR"/>
          </a:p>
        </p:txBody>
      </p:sp>
      <p:sp>
        <p:nvSpPr>
          <p:cNvPr id="5" name="Espace réservé du pied de page 4">
            <a:extLst>
              <a:ext uri="{FF2B5EF4-FFF2-40B4-BE49-F238E27FC236}">
                <a16:creationId xmlns:a16="http://schemas.microsoft.com/office/drawing/2014/main" id="{24E5CED6-F371-912B-1B9C-27EC34ABD4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D0AB1B-7CA4-5B96-19D5-EB040DF9933A}"/>
              </a:ext>
            </a:extLst>
          </p:cNvPr>
          <p:cNvSpPr>
            <a:spLocks noGrp="1"/>
          </p:cNvSpPr>
          <p:nvPr>
            <p:ph type="sldNum" sz="quarter" idx="12"/>
          </p:nvPr>
        </p:nvSpPr>
        <p:spPr/>
        <p:txBody>
          <a:bodyPr/>
          <a:lstStyle/>
          <a:p>
            <a:fld id="{816C175C-AE6D-4DC5-A02D-E62102438989}" type="slidenum">
              <a:rPr lang="fr-FR" smtClean="0"/>
              <a:t>‹N°›</a:t>
            </a:fld>
            <a:endParaRPr lang="fr-FR"/>
          </a:p>
        </p:txBody>
      </p:sp>
    </p:spTree>
    <p:extLst>
      <p:ext uri="{BB962C8B-B14F-4D97-AF65-F5344CB8AC3E}">
        <p14:creationId xmlns:p14="http://schemas.microsoft.com/office/powerpoint/2010/main" val="265506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C974064-B97E-7C44-A679-6A052818F523}"/>
              </a:ext>
            </a:extLst>
          </p:cNvPr>
          <p:cNvSpPr>
            <a:spLocks noGrp="1"/>
          </p:cNvSpPr>
          <p:nvPr>
            <p:ph type="dt" sz="half" idx="10"/>
          </p:nvPr>
        </p:nvSpPr>
        <p:spPr/>
        <p:txBody>
          <a:bodyPr/>
          <a:lstStyle/>
          <a:p>
            <a:fld id="{0CC605AA-8346-A246-8363-74E64CB67769}" type="datetimeFigureOut">
              <a:rPr lang="fr-FR" smtClean="0"/>
              <a:t>11/06/2025</a:t>
            </a:fld>
            <a:endParaRPr lang="fr-FR"/>
          </a:p>
        </p:txBody>
      </p:sp>
      <p:sp>
        <p:nvSpPr>
          <p:cNvPr id="5" name="Espace réservé du pied de page 4">
            <a:extLst>
              <a:ext uri="{FF2B5EF4-FFF2-40B4-BE49-F238E27FC236}">
                <a16:creationId xmlns:a16="http://schemas.microsoft.com/office/drawing/2014/main" id="{B3AB664F-5D36-AA48-9DB3-2964AD0192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2C56EF-F917-8D4D-90F5-7EC63BAF45FB}"/>
              </a:ext>
            </a:extLst>
          </p:cNvPr>
          <p:cNvSpPr>
            <a:spLocks noGrp="1"/>
          </p:cNvSpPr>
          <p:nvPr>
            <p:ph type="sldNum" sz="quarter" idx="12"/>
          </p:nvPr>
        </p:nvSpPr>
        <p:spPr/>
        <p:txBody>
          <a:bodyPr/>
          <a:lstStyle/>
          <a:p>
            <a:fld id="{B8F25C57-3A8B-6641-9041-DEE830F94C5D}" type="slidenum">
              <a:rPr lang="fr-FR" smtClean="0"/>
              <a:t>‹N°›</a:t>
            </a:fld>
            <a:endParaRPr lang="fr-FR"/>
          </a:p>
        </p:txBody>
      </p:sp>
      <p:sp>
        <p:nvSpPr>
          <p:cNvPr id="7" name="Rectangle 6">
            <a:extLst>
              <a:ext uri="{FF2B5EF4-FFF2-40B4-BE49-F238E27FC236}">
                <a16:creationId xmlns:a16="http://schemas.microsoft.com/office/drawing/2014/main" id="{5A2F58A1-A072-7045-A532-1849E56F9184}"/>
              </a:ext>
            </a:extLst>
          </p:cNvPr>
          <p:cNvSpPr/>
          <p:nvPr userDrawn="1"/>
        </p:nvSpPr>
        <p:spPr>
          <a:xfrm>
            <a:off x="0" y="5906531"/>
            <a:ext cx="12192000" cy="951470"/>
          </a:xfrm>
          <a:prstGeom prst="rect">
            <a:avLst/>
          </a:prstGeom>
          <a:solidFill>
            <a:srgbClr val="00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texte&#10;&#10;Description générée automatiquement">
            <a:extLst>
              <a:ext uri="{FF2B5EF4-FFF2-40B4-BE49-F238E27FC236}">
                <a16:creationId xmlns:a16="http://schemas.microsoft.com/office/drawing/2014/main" id="{E0FBD85B-AC1A-A549-AEDB-CCC36DF8EC5A}"/>
              </a:ext>
            </a:extLst>
          </p:cNvPr>
          <p:cNvPicPr>
            <a:picLocks noChangeAspect="1"/>
          </p:cNvPicPr>
          <p:nvPr userDrawn="1"/>
        </p:nvPicPr>
        <p:blipFill>
          <a:blip r:embed="rId2"/>
          <a:stretch>
            <a:fillRect/>
          </a:stretch>
        </p:blipFill>
        <p:spPr>
          <a:xfrm>
            <a:off x="521342" y="6165444"/>
            <a:ext cx="2005316" cy="458358"/>
          </a:xfrm>
          <a:prstGeom prst="rect">
            <a:avLst/>
          </a:prstGeom>
        </p:spPr>
      </p:pic>
      <p:pic>
        <p:nvPicPr>
          <p:cNvPr id="10" name="Image 9">
            <a:extLst>
              <a:ext uri="{FF2B5EF4-FFF2-40B4-BE49-F238E27FC236}">
                <a16:creationId xmlns:a16="http://schemas.microsoft.com/office/drawing/2014/main" id="{3AC83435-FA71-4728-BB47-D641B6CBC52D}"/>
              </a:ext>
            </a:extLst>
          </p:cNvPr>
          <p:cNvPicPr>
            <a:picLocks noChangeAspect="1"/>
          </p:cNvPicPr>
          <p:nvPr userDrawn="1"/>
        </p:nvPicPr>
        <p:blipFill>
          <a:blip r:embed="rId3"/>
          <a:stretch>
            <a:fillRect/>
          </a:stretch>
        </p:blipFill>
        <p:spPr>
          <a:xfrm>
            <a:off x="9937768" y="6057253"/>
            <a:ext cx="1854402" cy="598194"/>
          </a:xfrm>
          <a:prstGeom prst="rect">
            <a:avLst/>
          </a:prstGeom>
        </p:spPr>
      </p:pic>
    </p:spTree>
    <p:extLst>
      <p:ext uri="{BB962C8B-B14F-4D97-AF65-F5344CB8AC3E}">
        <p14:creationId xmlns:p14="http://schemas.microsoft.com/office/powerpoint/2010/main" val="1177304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07" b="0" i="0">
                <a:solidFill>
                  <a:schemeClr val="bg1"/>
                </a:solidFill>
                <a:latin typeface="Arial Black"/>
                <a:cs typeface="Arial Black"/>
              </a:defRPr>
            </a:lvl1pPr>
          </a:lstStyle>
          <a:p>
            <a:pPr marL="7701">
              <a:spcBef>
                <a:spcPts val="293"/>
              </a:spcBef>
            </a:pPr>
            <a:r>
              <a:rPr lang="fr-FR" spc="-143"/>
              <a:t>La</a:t>
            </a:r>
            <a:r>
              <a:rPr lang="fr-FR" spc="-215"/>
              <a:t> </a:t>
            </a:r>
            <a:r>
              <a:rPr lang="fr-FR" spc="-88"/>
              <a:t>Région</a:t>
            </a:r>
            <a:r>
              <a:rPr lang="fr-FR" spc="-212"/>
              <a:t> </a:t>
            </a:r>
            <a:r>
              <a:rPr lang="fr-FR" spc="-58"/>
              <a:t>qui</a:t>
            </a:r>
            <a:r>
              <a:rPr lang="fr-FR" spc="-212"/>
              <a:t> </a:t>
            </a:r>
            <a:r>
              <a:rPr lang="fr-FR" spc="-61"/>
              <a:t>agit</a:t>
            </a:r>
            <a:endParaRPr lang="fr-FR" spc="-61"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60322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1" cy="461986"/>
          </a:xfrm>
          <a:prstGeom prst="rect">
            <a:avLst/>
          </a:prstGeom>
        </p:spPr>
        <p:txBody>
          <a:bodyPr wrap="square" lIns="0" tIns="0" rIns="0" bIns="0">
            <a:spAutoFit/>
          </a:bodyPr>
          <a:lstStyle>
            <a:lvl1pPr>
              <a:defRPr sz="3002" b="0" i="0">
                <a:solidFill>
                  <a:srgbClr val="009CDD"/>
                </a:solidFill>
                <a:latin typeface="Arial"/>
                <a:cs typeface="Arial"/>
              </a:defRPr>
            </a:lvl1pPr>
          </a:lstStyle>
          <a:p>
            <a:endParaRPr/>
          </a:p>
        </p:txBody>
      </p:sp>
      <p:sp>
        <p:nvSpPr>
          <p:cNvPr id="3" name="Holder 3"/>
          <p:cNvSpPr>
            <a:spLocks noGrp="1"/>
          </p:cNvSpPr>
          <p:nvPr>
            <p:ph type="subTitle" idx="4"/>
          </p:nvPr>
        </p:nvSpPr>
        <p:spPr>
          <a:xfrm>
            <a:off x="1828800" y="3840480"/>
            <a:ext cx="8534400" cy="307905"/>
          </a:xfrm>
          <a:prstGeom prst="rect">
            <a:avLst/>
          </a:prstGeom>
        </p:spPr>
        <p:txBody>
          <a:bodyPr wrap="square" lIns="0" tIns="0" rIns="0" bIns="0">
            <a:spAutoFit/>
          </a:bodyPr>
          <a:lstStyle>
            <a:lvl1pPr>
              <a:defRPr sz="2001" b="0" i="0">
                <a:solidFill>
                  <a:srgbClr val="384050"/>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defRPr sz="1607" b="0" i="0">
                <a:solidFill>
                  <a:schemeClr val="bg1"/>
                </a:solidFill>
                <a:latin typeface="Arial Black"/>
                <a:cs typeface="Arial Black"/>
              </a:defRPr>
            </a:lvl1pPr>
          </a:lstStyle>
          <a:p>
            <a:pPr marL="7701">
              <a:spcBef>
                <a:spcPts val="293"/>
              </a:spcBef>
            </a:pPr>
            <a:r>
              <a:rPr lang="fr-FR" spc="-143"/>
              <a:t>La</a:t>
            </a:r>
            <a:r>
              <a:rPr lang="fr-FR" spc="-215"/>
              <a:t> </a:t>
            </a:r>
            <a:r>
              <a:rPr lang="fr-FR" spc="-88"/>
              <a:t>Région</a:t>
            </a:r>
            <a:r>
              <a:rPr lang="fr-FR" spc="-212"/>
              <a:t> </a:t>
            </a:r>
            <a:r>
              <a:rPr lang="fr-FR" spc="-58"/>
              <a:t>qui</a:t>
            </a:r>
            <a:r>
              <a:rPr lang="fr-FR" spc="-212"/>
              <a:t> </a:t>
            </a:r>
            <a:r>
              <a:rPr lang="fr-FR" spc="-61"/>
              <a:t>agit</a:t>
            </a:r>
            <a:endParaRPr lang="fr-FR" spc="-61"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942674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764842" y="297077"/>
            <a:ext cx="6662316" cy="461986"/>
          </a:xfrm>
        </p:spPr>
        <p:txBody>
          <a:bodyPr lIns="0" tIns="0" rIns="0" bIns="0"/>
          <a:lstStyle>
            <a:lvl1pPr>
              <a:defRPr sz="3002" b="0" i="0">
                <a:solidFill>
                  <a:srgbClr val="009CDD"/>
                </a:solidFill>
                <a:latin typeface="Arial"/>
                <a:cs typeface="Arial"/>
              </a:defRPr>
            </a:lvl1pPr>
          </a:lstStyle>
          <a:p>
            <a:endParaRPr/>
          </a:p>
        </p:txBody>
      </p:sp>
      <p:sp>
        <p:nvSpPr>
          <p:cNvPr id="3" name="Holder 3"/>
          <p:cNvSpPr>
            <a:spLocks noGrp="1"/>
          </p:cNvSpPr>
          <p:nvPr>
            <p:ph type="body" idx="1"/>
          </p:nvPr>
        </p:nvSpPr>
        <p:spPr>
          <a:xfrm>
            <a:off x="3268898" y="1712012"/>
            <a:ext cx="6871574" cy="307905"/>
          </a:xfrm>
        </p:spPr>
        <p:txBody>
          <a:bodyPr lIns="0" tIns="0" rIns="0" bIns="0"/>
          <a:lstStyle>
            <a:lvl1pPr>
              <a:defRPr sz="2001" b="0" i="0">
                <a:solidFill>
                  <a:srgbClr val="384050"/>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defRPr sz="1607" b="0" i="0">
                <a:solidFill>
                  <a:schemeClr val="bg1"/>
                </a:solidFill>
                <a:latin typeface="Arial Black"/>
                <a:cs typeface="Arial Black"/>
              </a:defRPr>
            </a:lvl1pPr>
          </a:lstStyle>
          <a:p>
            <a:pPr marL="7701">
              <a:spcBef>
                <a:spcPts val="293"/>
              </a:spcBef>
            </a:pPr>
            <a:r>
              <a:rPr lang="fr-FR" spc="-143"/>
              <a:t>La</a:t>
            </a:r>
            <a:r>
              <a:rPr lang="fr-FR" spc="-215"/>
              <a:t> </a:t>
            </a:r>
            <a:r>
              <a:rPr lang="fr-FR" spc="-88"/>
              <a:t>Région</a:t>
            </a:r>
            <a:r>
              <a:rPr lang="fr-FR" spc="-212"/>
              <a:t> </a:t>
            </a:r>
            <a:r>
              <a:rPr lang="fr-FR" spc="-58"/>
              <a:t>qui</a:t>
            </a:r>
            <a:r>
              <a:rPr lang="fr-FR" spc="-212"/>
              <a:t> </a:t>
            </a:r>
            <a:r>
              <a:rPr lang="fr-FR" spc="-61"/>
              <a:t>agit</a:t>
            </a:r>
            <a:endParaRPr lang="fr-FR" spc="-61"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40060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764842" y="297077"/>
            <a:ext cx="6662316" cy="461986"/>
          </a:xfrm>
        </p:spPr>
        <p:txBody>
          <a:bodyPr lIns="0" tIns="0" rIns="0" bIns="0"/>
          <a:lstStyle>
            <a:lvl1pPr>
              <a:defRPr sz="3002" b="0" i="0">
                <a:solidFill>
                  <a:srgbClr val="009CDD"/>
                </a:solidFill>
                <a:latin typeface="Arial"/>
                <a:cs typeface="Arial"/>
              </a:defRPr>
            </a:lvl1pPr>
          </a:lstStyle>
          <a:p>
            <a:endParaRPr/>
          </a:p>
        </p:txBody>
      </p:sp>
      <p:sp>
        <p:nvSpPr>
          <p:cNvPr id="3" name="Holder 3"/>
          <p:cNvSpPr>
            <a:spLocks noGrp="1"/>
          </p:cNvSpPr>
          <p:nvPr>
            <p:ph sz="half" idx="2"/>
          </p:nvPr>
        </p:nvSpPr>
        <p:spPr>
          <a:xfrm>
            <a:off x="609600" y="1577340"/>
            <a:ext cx="5303520" cy="50783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0783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07" b="0" i="0">
                <a:solidFill>
                  <a:schemeClr val="bg1"/>
                </a:solidFill>
                <a:latin typeface="Arial Black"/>
                <a:cs typeface="Arial Black"/>
              </a:defRPr>
            </a:lvl1pPr>
          </a:lstStyle>
          <a:p>
            <a:pPr marL="7701">
              <a:spcBef>
                <a:spcPts val="293"/>
              </a:spcBef>
            </a:pPr>
            <a:r>
              <a:rPr lang="fr-FR" spc="-143"/>
              <a:t>La</a:t>
            </a:r>
            <a:r>
              <a:rPr lang="fr-FR" spc="-215"/>
              <a:t> </a:t>
            </a:r>
            <a:r>
              <a:rPr lang="fr-FR" spc="-88"/>
              <a:t>Région</a:t>
            </a:r>
            <a:r>
              <a:rPr lang="fr-FR" spc="-212"/>
              <a:t> </a:t>
            </a:r>
            <a:r>
              <a:rPr lang="fr-FR" spc="-58"/>
              <a:t>qui</a:t>
            </a:r>
            <a:r>
              <a:rPr lang="fr-FR" spc="-212"/>
              <a:t> </a:t>
            </a:r>
            <a:r>
              <a:rPr lang="fr-FR" spc="-61"/>
              <a:t>agit</a:t>
            </a:r>
            <a:endParaRPr lang="fr-FR" spc="-61"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269701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764842" y="297077"/>
            <a:ext cx="6662316" cy="461986"/>
          </a:xfrm>
        </p:spPr>
        <p:txBody>
          <a:bodyPr lIns="0" tIns="0" rIns="0" bIns="0"/>
          <a:lstStyle>
            <a:lvl1pPr>
              <a:defRPr sz="3002" b="0" i="0">
                <a:solidFill>
                  <a:srgbClr val="009CD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607" b="0" i="0">
                <a:solidFill>
                  <a:schemeClr val="bg1"/>
                </a:solidFill>
                <a:latin typeface="Arial Black"/>
                <a:cs typeface="Arial Black"/>
              </a:defRPr>
            </a:lvl1pPr>
          </a:lstStyle>
          <a:p>
            <a:pPr marL="7701">
              <a:spcBef>
                <a:spcPts val="293"/>
              </a:spcBef>
            </a:pPr>
            <a:r>
              <a:rPr lang="fr-FR" spc="-143"/>
              <a:t>La</a:t>
            </a:r>
            <a:r>
              <a:rPr lang="fr-FR" spc="-215"/>
              <a:t> </a:t>
            </a:r>
            <a:r>
              <a:rPr lang="fr-FR" spc="-88"/>
              <a:t>Région</a:t>
            </a:r>
            <a:r>
              <a:rPr lang="fr-FR" spc="-212"/>
              <a:t> </a:t>
            </a:r>
            <a:r>
              <a:rPr lang="fr-FR" spc="-58"/>
              <a:t>qui</a:t>
            </a:r>
            <a:r>
              <a:rPr lang="fr-FR" spc="-212"/>
              <a:t> </a:t>
            </a:r>
            <a:r>
              <a:rPr lang="fr-FR" spc="-61"/>
              <a:t>agit</a:t>
            </a:r>
            <a:endParaRPr lang="fr-FR" spc="-61"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70431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07" b="0" i="0">
                <a:solidFill>
                  <a:schemeClr val="bg1"/>
                </a:solidFill>
                <a:latin typeface="Arial Black"/>
                <a:cs typeface="Arial Black"/>
              </a:defRPr>
            </a:lvl1pPr>
          </a:lstStyle>
          <a:p>
            <a:pPr marL="7701">
              <a:spcBef>
                <a:spcPts val="293"/>
              </a:spcBef>
            </a:pPr>
            <a:r>
              <a:rPr lang="fr-FR" spc="-143"/>
              <a:t>La</a:t>
            </a:r>
            <a:r>
              <a:rPr lang="fr-FR" spc="-215"/>
              <a:t> </a:t>
            </a:r>
            <a:r>
              <a:rPr lang="fr-FR" spc="-88"/>
              <a:t>Région</a:t>
            </a:r>
            <a:r>
              <a:rPr lang="fr-FR" spc="-212"/>
              <a:t> </a:t>
            </a:r>
            <a:r>
              <a:rPr lang="fr-FR" spc="-58"/>
              <a:t>qui</a:t>
            </a:r>
            <a:r>
              <a:rPr lang="fr-FR" spc="-212"/>
              <a:t> </a:t>
            </a:r>
            <a:r>
              <a:rPr lang="fr-FR" spc="-61"/>
              <a:t>agit</a:t>
            </a:r>
            <a:endParaRPr lang="fr-FR" spc="-61"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32354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29A89E-B00D-F650-F242-C01DC715366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C4B7A5-BD34-6DCA-694B-F65313A713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638557-6F47-C891-F2F1-A8F5ECD28A34}"/>
              </a:ext>
            </a:extLst>
          </p:cNvPr>
          <p:cNvSpPr>
            <a:spLocks noGrp="1"/>
          </p:cNvSpPr>
          <p:nvPr>
            <p:ph type="dt" sz="half" idx="10"/>
          </p:nvPr>
        </p:nvSpPr>
        <p:spPr/>
        <p:txBody>
          <a:bodyPr/>
          <a:lstStyle/>
          <a:p>
            <a:fld id="{95894584-2689-4FAF-A41D-9BD2E18A2077}" type="datetimeFigureOut">
              <a:rPr lang="fr-FR" smtClean="0"/>
              <a:t>11/06/2025</a:t>
            </a:fld>
            <a:endParaRPr lang="fr-FR"/>
          </a:p>
        </p:txBody>
      </p:sp>
      <p:sp>
        <p:nvSpPr>
          <p:cNvPr id="5" name="Espace réservé du pied de page 4">
            <a:extLst>
              <a:ext uri="{FF2B5EF4-FFF2-40B4-BE49-F238E27FC236}">
                <a16:creationId xmlns:a16="http://schemas.microsoft.com/office/drawing/2014/main" id="{1CD6FAC9-DDD5-75BE-1389-EC8F7185BF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48CE9F-D149-77AD-6A8A-6F7BCA80086A}"/>
              </a:ext>
            </a:extLst>
          </p:cNvPr>
          <p:cNvSpPr>
            <a:spLocks noGrp="1"/>
          </p:cNvSpPr>
          <p:nvPr>
            <p:ph type="sldNum" sz="quarter" idx="12"/>
          </p:nvPr>
        </p:nvSpPr>
        <p:spPr/>
        <p:txBody>
          <a:bodyPr/>
          <a:lstStyle/>
          <a:p>
            <a:fld id="{816C175C-AE6D-4DC5-A02D-E62102438989}" type="slidenum">
              <a:rPr lang="fr-FR" smtClean="0"/>
              <a:t>‹N°›</a:t>
            </a:fld>
            <a:endParaRPr lang="fr-FR"/>
          </a:p>
        </p:txBody>
      </p:sp>
    </p:spTree>
    <p:extLst>
      <p:ext uri="{BB962C8B-B14F-4D97-AF65-F5344CB8AC3E}">
        <p14:creationId xmlns:p14="http://schemas.microsoft.com/office/powerpoint/2010/main" val="241634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573A6-D0E2-A7AD-4617-1C8F584E73C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4683586-5A52-8852-C63C-3B8330BD9C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694CF9-A055-0920-D796-0EE0DDEDEE67}"/>
              </a:ext>
            </a:extLst>
          </p:cNvPr>
          <p:cNvSpPr>
            <a:spLocks noGrp="1"/>
          </p:cNvSpPr>
          <p:nvPr>
            <p:ph type="dt" sz="half" idx="10"/>
          </p:nvPr>
        </p:nvSpPr>
        <p:spPr/>
        <p:txBody>
          <a:bodyPr/>
          <a:lstStyle/>
          <a:p>
            <a:fld id="{95894584-2689-4FAF-A41D-9BD2E18A2077}" type="datetimeFigureOut">
              <a:rPr lang="fr-FR" smtClean="0"/>
              <a:t>11/06/2025</a:t>
            </a:fld>
            <a:endParaRPr lang="fr-FR"/>
          </a:p>
        </p:txBody>
      </p:sp>
      <p:sp>
        <p:nvSpPr>
          <p:cNvPr id="5" name="Espace réservé du pied de page 4">
            <a:extLst>
              <a:ext uri="{FF2B5EF4-FFF2-40B4-BE49-F238E27FC236}">
                <a16:creationId xmlns:a16="http://schemas.microsoft.com/office/drawing/2014/main" id="{AE29D7BC-B7DD-0191-100F-6F4AF22236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43D746-1D47-478A-AE6F-E17DD891A657}"/>
              </a:ext>
            </a:extLst>
          </p:cNvPr>
          <p:cNvSpPr>
            <a:spLocks noGrp="1"/>
          </p:cNvSpPr>
          <p:nvPr>
            <p:ph type="sldNum" sz="quarter" idx="12"/>
          </p:nvPr>
        </p:nvSpPr>
        <p:spPr/>
        <p:txBody>
          <a:bodyPr/>
          <a:lstStyle/>
          <a:p>
            <a:fld id="{816C175C-AE6D-4DC5-A02D-E62102438989}" type="slidenum">
              <a:rPr lang="fr-FR" smtClean="0"/>
              <a:t>‹N°›</a:t>
            </a:fld>
            <a:endParaRPr lang="fr-FR"/>
          </a:p>
        </p:txBody>
      </p:sp>
    </p:spTree>
    <p:extLst>
      <p:ext uri="{BB962C8B-B14F-4D97-AF65-F5344CB8AC3E}">
        <p14:creationId xmlns:p14="http://schemas.microsoft.com/office/powerpoint/2010/main" val="19814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13059-32D1-87D5-D33B-C2EE5A1D81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1665D05-F1E9-1B20-7FE7-39F211844DE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8B7AE70-82E5-27F7-92D2-16908359A7D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8780B7B-C66F-B200-5351-DFCA4BD4AC91}"/>
              </a:ext>
            </a:extLst>
          </p:cNvPr>
          <p:cNvSpPr>
            <a:spLocks noGrp="1"/>
          </p:cNvSpPr>
          <p:nvPr>
            <p:ph type="dt" sz="half" idx="10"/>
          </p:nvPr>
        </p:nvSpPr>
        <p:spPr/>
        <p:txBody>
          <a:bodyPr/>
          <a:lstStyle/>
          <a:p>
            <a:fld id="{95894584-2689-4FAF-A41D-9BD2E18A2077}" type="datetimeFigureOut">
              <a:rPr lang="fr-FR" smtClean="0"/>
              <a:t>11/06/2025</a:t>
            </a:fld>
            <a:endParaRPr lang="fr-FR"/>
          </a:p>
        </p:txBody>
      </p:sp>
      <p:sp>
        <p:nvSpPr>
          <p:cNvPr id="6" name="Espace réservé du pied de page 5">
            <a:extLst>
              <a:ext uri="{FF2B5EF4-FFF2-40B4-BE49-F238E27FC236}">
                <a16:creationId xmlns:a16="http://schemas.microsoft.com/office/drawing/2014/main" id="{5CA12110-780D-7BCB-437C-1F286B3ECC6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32736D-6736-928A-75B7-52BE9B74DD49}"/>
              </a:ext>
            </a:extLst>
          </p:cNvPr>
          <p:cNvSpPr>
            <a:spLocks noGrp="1"/>
          </p:cNvSpPr>
          <p:nvPr>
            <p:ph type="sldNum" sz="quarter" idx="12"/>
          </p:nvPr>
        </p:nvSpPr>
        <p:spPr/>
        <p:txBody>
          <a:bodyPr/>
          <a:lstStyle/>
          <a:p>
            <a:fld id="{816C175C-AE6D-4DC5-A02D-E62102438989}" type="slidenum">
              <a:rPr lang="fr-FR" smtClean="0"/>
              <a:t>‹N°›</a:t>
            </a:fld>
            <a:endParaRPr lang="fr-FR"/>
          </a:p>
        </p:txBody>
      </p:sp>
    </p:spTree>
    <p:extLst>
      <p:ext uri="{BB962C8B-B14F-4D97-AF65-F5344CB8AC3E}">
        <p14:creationId xmlns:p14="http://schemas.microsoft.com/office/powerpoint/2010/main" val="198593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094469-B10B-5540-8F23-E6C6D385813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199F3A0-D3D2-8304-A847-55B0DC75DD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6ED3660-6E17-5C74-A010-7F6953BC50E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2C8DE31-5870-9137-B177-AC1619B33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B8D5342-5651-BC29-5ECE-ED8C1702672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99BF243-75FC-1041-90C9-64603D53F2D4}"/>
              </a:ext>
            </a:extLst>
          </p:cNvPr>
          <p:cNvSpPr>
            <a:spLocks noGrp="1"/>
          </p:cNvSpPr>
          <p:nvPr>
            <p:ph type="dt" sz="half" idx="10"/>
          </p:nvPr>
        </p:nvSpPr>
        <p:spPr/>
        <p:txBody>
          <a:bodyPr/>
          <a:lstStyle/>
          <a:p>
            <a:fld id="{95894584-2689-4FAF-A41D-9BD2E18A2077}" type="datetimeFigureOut">
              <a:rPr lang="fr-FR" smtClean="0"/>
              <a:t>11/06/2025</a:t>
            </a:fld>
            <a:endParaRPr lang="fr-FR"/>
          </a:p>
        </p:txBody>
      </p:sp>
      <p:sp>
        <p:nvSpPr>
          <p:cNvPr id="8" name="Espace réservé du pied de page 7">
            <a:extLst>
              <a:ext uri="{FF2B5EF4-FFF2-40B4-BE49-F238E27FC236}">
                <a16:creationId xmlns:a16="http://schemas.microsoft.com/office/drawing/2014/main" id="{DBDDADD6-807D-2B5A-6035-83A71E41586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734A8FB-3FED-1833-DB4F-93C595784604}"/>
              </a:ext>
            </a:extLst>
          </p:cNvPr>
          <p:cNvSpPr>
            <a:spLocks noGrp="1"/>
          </p:cNvSpPr>
          <p:nvPr>
            <p:ph type="sldNum" sz="quarter" idx="12"/>
          </p:nvPr>
        </p:nvSpPr>
        <p:spPr/>
        <p:txBody>
          <a:bodyPr/>
          <a:lstStyle/>
          <a:p>
            <a:fld id="{816C175C-AE6D-4DC5-A02D-E62102438989}" type="slidenum">
              <a:rPr lang="fr-FR" smtClean="0"/>
              <a:t>‹N°›</a:t>
            </a:fld>
            <a:endParaRPr lang="fr-FR"/>
          </a:p>
        </p:txBody>
      </p:sp>
    </p:spTree>
    <p:extLst>
      <p:ext uri="{BB962C8B-B14F-4D97-AF65-F5344CB8AC3E}">
        <p14:creationId xmlns:p14="http://schemas.microsoft.com/office/powerpoint/2010/main" val="279796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6D39A-E972-7F30-81BD-DA08B10BAFF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AACB578-6545-385D-DDA3-96793B15BC12}"/>
              </a:ext>
            </a:extLst>
          </p:cNvPr>
          <p:cNvSpPr>
            <a:spLocks noGrp="1"/>
          </p:cNvSpPr>
          <p:nvPr>
            <p:ph type="dt" sz="half" idx="10"/>
          </p:nvPr>
        </p:nvSpPr>
        <p:spPr/>
        <p:txBody>
          <a:bodyPr/>
          <a:lstStyle/>
          <a:p>
            <a:fld id="{95894584-2689-4FAF-A41D-9BD2E18A2077}" type="datetimeFigureOut">
              <a:rPr lang="fr-FR" smtClean="0"/>
              <a:t>11/06/2025</a:t>
            </a:fld>
            <a:endParaRPr lang="fr-FR"/>
          </a:p>
        </p:txBody>
      </p:sp>
      <p:sp>
        <p:nvSpPr>
          <p:cNvPr id="4" name="Espace réservé du pied de page 3">
            <a:extLst>
              <a:ext uri="{FF2B5EF4-FFF2-40B4-BE49-F238E27FC236}">
                <a16:creationId xmlns:a16="http://schemas.microsoft.com/office/drawing/2014/main" id="{DA736586-8DA9-8CE2-57CF-EE745F7B67E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610205E-DCE0-1CE1-2099-F9FF54E0F499}"/>
              </a:ext>
            </a:extLst>
          </p:cNvPr>
          <p:cNvSpPr>
            <a:spLocks noGrp="1"/>
          </p:cNvSpPr>
          <p:nvPr>
            <p:ph type="sldNum" sz="quarter" idx="12"/>
          </p:nvPr>
        </p:nvSpPr>
        <p:spPr/>
        <p:txBody>
          <a:bodyPr/>
          <a:lstStyle/>
          <a:p>
            <a:fld id="{816C175C-AE6D-4DC5-A02D-E62102438989}" type="slidenum">
              <a:rPr lang="fr-FR" smtClean="0"/>
              <a:t>‹N°›</a:t>
            </a:fld>
            <a:endParaRPr lang="fr-FR"/>
          </a:p>
        </p:txBody>
      </p:sp>
    </p:spTree>
    <p:extLst>
      <p:ext uri="{BB962C8B-B14F-4D97-AF65-F5344CB8AC3E}">
        <p14:creationId xmlns:p14="http://schemas.microsoft.com/office/powerpoint/2010/main" val="256081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AF2A589-9978-E18A-1346-9F5E25F6C381}"/>
              </a:ext>
            </a:extLst>
          </p:cNvPr>
          <p:cNvSpPr>
            <a:spLocks noGrp="1"/>
          </p:cNvSpPr>
          <p:nvPr>
            <p:ph type="dt" sz="half" idx="10"/>
          </p:nvPr>
        </p:nvSpPr>
        <p:spPr/>
        <p:txBody>
          <a:bodyPr/>
          <a:lstStyle/>
          <a:p>
            <a:fld id="{95894584-2689-4FAF-A41D-9BD2E18A2077}" type="datetimeFigureOut">
              <a:rPr lang="fr-FR" smtClean="0"/>
              <a:t>11/06/2025</a:t>
            </a:fld>
            <a:endParaRPr lang="fr-FR"/>
          </a:p>
        </p:txBody>
      </p:sp>
      <p:sp>
        <p:nvSpPr>
          <p:cNvPr id="3" name="Espace réservé du pied de page 2">
            <a:extLst>
              <a:ext uri="{FF2B5EF4-FFF2-40B4-BE49-F238E27FC236}">
                <a16:creationId xmlns:a16="http://schemas.microsoft.com/office/drawing/2014/main" id="{526A3E24-EA67-732A-70E4-83B76971953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112F62C-4E75-0B14-41D4-B8DBD859DCDF}"/>
              </a:ext>
            </a:extLst>
          </p:cNvPr>
          <p:cNvSpPr>
            <a:spLocks noGrp="1"/>
          </p:cNvSpPr>
          <p:nvPr>
            <p:ph type="sldNum" sz="quarter" idx="12"/>
          </p:nvPr>
        </p:nvSpPr>
        <p:spPr/>
        <p:txBody>
          <a:bodyPr/>
          <a:lstStyle/>
          <a:p>
            <a:fld id="{816C175C-AE6D-4DC5-A02D-E62102438989}" type="slidenum">
              <a:rPr lang="fr-FR" smtClean="0"/>
              <a:t>‹N°›</a:t>
            </a:fld>
            <a:endParaRPr lang="fr-FR"/>
          </a:p>
        </p:txBody>
      </p:sp>
    </p:spTree>
    <p:extLst>
      <p:ext uri="{BB962C8B-B14F-4D97-AF65-F5344CB8AC3E}">
        <p14:creationId xmlns:p14="http://schemas.microsoft.com/office/powerpoint/2010/main" val="185578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E82AA8-661B-0FA3-EFA9-280E1A8F8D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E83680A-946F-7FFE-4772-08D10FA7E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A0E35D9-A0B0-A34C-4AD9-7410B70E7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5C7F7D-3401-2571-1670-DB925978A256}"/>
              </a:ext>
            </a:extLst>
          </p:cNvPr>
          <p:cNvSpPr>
            <a:spLocks noGrp="1"/>
          </p:cNvSpPr>
          <p:nvPr>
            <p:ph type="dt" sz="half" idx="10"/>
          </p:nvPr>
        </p:nvSpPr>
        <p:spPr/>
        <p:txBody>
          <a:bodyPr/>
          <a:lstStyle/>
          <a:p>
            <a:fld id="{95894584-2689-4FAF-A41D-9BD2E18A2077}" type="datetimeFigureOut">
              <a:rPr lang="fr-FR" smtClean="0"/>
              <a:t>11/06/2025</a:t>
            </a:fld>
            <a:endParaRPr lang="fr-FR"/>
          </a:p>
        </p:txBody>
      </p:sp>
      <p:sp>
        <p:nvSpPr>
          <p:cNvPr id="6" name="Espace réservé du pied de page 5">
            <a:extLst>
              <a:ext uri="{FF2B5EF4-FFF2-40B4-BE49-F238E27FC236}">
                <a16:creationId xmlns:a16="http://schemas.microsoft.com/office/drawing/2014/main" id="{AC4F4BB8-8D3E-536E-887D-8FD9275C37E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7915374-9236-B23C-AECC-91102F5B6E7D}"/>
              </a:ext>
            </a:extLst>
          </p:cNvPr>
          <p:cNvSpPr>
            <a:spLocks noGrp="1"/>
          </p:cNvSpPr>
          <p:nvPr>
            <p:ph type="sldNum" sz="quarter" idx="12"/>
          </p:nvPr>
        </p:nvSpPr>
        <p:spPr/>
        <p:txBody>
          <a:bodyPr/>
          <a:lstStyle/>
          <a:p>
            <a:fld id="{816C175C-AE6D-4DC5-A02D-E62102438989}" type="slidenum">
              <a:rPr lang="fr-FR" smtClean="0"/>
              <a:t>‹N°›</a:t>
            </a:fld>
            <a:endParaRPr lang="fr-FR"/>
          </a:p>
        </p:txBody>
      </p:sp>
    </p:spTree>
    <p:extLst>
      <p:ext uri="{BB962C8B-B14F-4D97-AF65-F5344CB8AC3E}">
        <p14:creationId xmlns:p14="http://schemas.microsoft.com/office/powerpoint/2010/main" val="225847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898E9B-D591-53C7-C481-D6BF8D18594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A558CB3-51F0-157F-5EEB-F72A43527C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4D62EC1-AA22-C423-130C-060B083BD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D379AF-CC6B-5A6A-A23E-2BEB1057457E}"/>
              </a:ext>
            </a:extLst>
          </p:cNvPr>
          <p:cNvSpPr>
            <a:spLocks noGrp="1"/>
          </p:cNvSpPr>
          <p:nvPr>
            <p:ph type="dt" sz="half" idx="10"/>
          </p:nvPr>
        </p:nvSpPr>
        <p:spPr/>
        <p:txBody>
          <a:bodyPr/>
          <a:lstStyle/>
          <a:p>
            <a:fld id="{95894584-2689-4FAF-A41D-9BD2E18A2077}" type="datetimeFigureOut">
              <a:rPr lang="fr-FR" smtClean="0"/>
              <a:t>11/06/2025</a:t>
            </a:fld>
            <a:endParaRPr lang="fr-FR"/>
          </a:p>
        </p:txBody>
      </p:sp>
      <p:sp>
        <p:nvSpPr>
          <p:cNvPr id="6" name="Espace réservé du pied de page 5">
            <a:extLst>
              <a:ext uri="{FF2B5EF4-FFF2-40B4-BE49-F238E27FC236}">
                <a16:creationId xmlns:a16="http://schemas.microsoft.com/office/drawing/2014/main" id="{EDEF1261-DD03-9EAF-1D5F-ED58FE40A2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437B39-23CB-F37E-5C9D-5E8AED5B41ED}"/>
              </a:ext>
            </a:extLst>
          </p:cNvPr>
          <p:cNvSpPr>
            <a:spLocks noGrp="1"/>
          </p:cNvSpPr>
          <p:nvPr>
            <p:ph type="sldNum" sz="quarter" idx="12"/>
          </p:nvPr>
        </p:nvSpPr>
        <p:spPr/>
        <p:txBody>
          <a:bodyPr/>
          <a:lstStyle/>
          <a:p>
            <a:fld id="{816C175C-AE6D-4DC5-A02D-E62102438989}" type="slidenum">
              <a:rPr lang="fr-FR" smtClean="0"/>
              <a:t>‹N°›</a:t>
            </a:fld>
            <a:endParaRPr lang="fr-FR"/>
          </a:p>
        </p:txBody>
      </p:sp>
    </p:spTree>
    <p:extLst>
      <p:ext uri="{BB962C8B-B14F-4D97-AF65-F5344CB8AC3E}">
        <p14:creationId xmlns:p14="http://schemas.microsoft.com/office/powerpoint/2010/main" val="116328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16.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slideLayout" Target="../slideLayouts/slideLayout15.xml"/><Relationship Id="rId16"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theme" Target="../theme/theme2.xml"/><Relationship Id="rId11" Type="http://schemas.openxmlformats.org/officeDocument/2006/relationships/image" Target="../media/image7.png"/><Relationship Id="rId5" Type="http://schemas.openxmlformats.org/officeDocument/2006/relationships/slideLayout" Target="../slideLayouts/slideLayout18.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slideLayout" Target="../slideLayouts/slideLayout17.xml"/><Relationship Id="rId9" Type="http://schemas.openxmlformats.org/officeDocument/2006/relationships/image" Target="../media/image5.png"/><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B4F9C27-4A5F-7A04-C0D7-6B563254A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09A3CE0-386B-0A34-E488-F84D9755BC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B8143B-9042-8EDA-3AA5-F9118E419E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894584-2689-4FAF-A41D-9BD2E18A2077}" type="datetimeFigureOut">
              <a:rPr lang="fr-FR" smtClean="0"/>
              <a:t>11/06/2025</a:t>
            </a:fld>
            <a:endParaRPr lang="fr-FR"/>
          </a:p>
        </p:txBody>
      </p:sp>
      <p:sp>
        <p:nvSpPr>
          <p:cNvPr id="5" name="Espace réservé du pied de page 4">
            <a:extLst>
              <a:ext uri="{FF2B5EF4-FFF2-40B4-BE49-F238E27FC236}">
                <a16:creationId xmlns:a16="http://schemas.microsoft.com/office/drawing/2014/main" id="{713898E9-5525-75D2-CBD4-EF289B6F5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33CC3B8-6874-4188-50B5-B21E4ABCC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6C175C-AE6D-4DC5-A02D-E62102438989}" type="slidenum">
              <a:rPr lang="fr-FR" smtClean="0"/>
              <a:t>‹N°›</a:t>
            </a:fld>
            <a:endParaRPr lang="fr-FR"/>
          </a:p>
        </p:txBody>
      </p:sp>
    </p:spTree>
    <p:extLst>
      <p:ext uri="{BB962C8B-B14F-4D97-AF65-F5344CB8AC3E}">
        <p14:creationId xmlns:p14="http://schemas.microsoft.com/office/powerpoint/2010/main" val="139928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724068"/>
            <a:ext cx="12192000" cy="2133643"/>
          </a:xfrm>
          <a:custGeom>
            <a:avLst/>
            <a:gdLst/>
            <a:ahLst/>
            <a:cxnLst/>
            <a:rect l="l" t="t" r="r" b="b"/>
            <a:pathLst>
              <a:path w="20104100" h="3518534">
                <a:moveTo>
                  <a:pt x="20104099" y="0"/>
                </a:moveTo>
                <a:lnTo>
                  <a:pt x="0" y="0"/>
                </a:lnTo>
                <a:lnTo>
                  <a:pt x="0" y="3518217"/>
                </a:lnTo>
                <a:lnTo>
                  <a:pt x="20104099" y="3518217"/>
                </a:lnTo>
                <a:lnTo>
                  <a:pt x="20104099" y="0"/>
                </a:lnTo>
                <a:close/>
              </a:path>
            </a:pathLst>
          </a:custGeom>
          <a:solidFill>
            <a:srgbClr val="009CDD"/>
          </a:solidFill>
        </p:spPr>
        <p:txBody>
          <a:bodyPr wrap="square" lIns="0" tIns="0" rIns="0" bIns="0" rtlCol="0"/>
          <a:lstStyle/>
          <a:p>
            <a:endParaRPr sz="1092"/>
          </a:p>
        </p:txBody>
      </p:sp>
      <p:sp>
        <p:nvSpPr>
          <p:cNvPr id="17" name="bg object 17"/>
          <p:cNvSpPr/>
          <p:nvPr/>
        </p:nvSpPr>
        <p:spPr>
          <a:xfrm>
            <a:off x="3805" y="17455"/>
            <a:ext cx="12184683" cy="6414791"/>
          </a:xfrm>
          <a:custGeom>
            <a:avLst/>
            <a:gdLst/>
            <a:ahLst/>
            <a:cxnLst/>
            <a:rect l="l" t="t" r="r" b="b"/>
            <a:pathLst>
              <a:path w="20092035" h="10578465">
                <a:moveTo>
                  <a:pt x="2640634" y="10518737"/>
                </a:moveTo>
                <a:lnTo>
                  <a:pt x="2506472" y="10518737"/>
                </a:lnTo>
                <a:lnTo>
                  <a:pt x="2506472" y="10248227"/>
                </a:lnTo>
                <a:lnTo>
                  <a:pt x="2431783" y="10248227"/>
                </a:lnTo>
                <a:lnTo>
                  <a:pt x="2431783" y="10518737"/>
                </a:lnTo>
                <a:lnTo>
                  <a:pt x="2431783" y="10578427"/>
                </a:lnTo>
                <a:lnTo>
                  <a:pt x="2640634" y="10578427"/>
                </a:lnTo>
                <a:lnTo>
                  <a:pt x="2640634" y="10518737"/>
                </a:lnTo>
                <a:close/>
              </a:path>
              <a:path w="20092035" h="10578465">
                <a:moveTo>
                  <a:pt x="20091540" y="0"/>
                </a:moveTo>
                <a:lnTo>
                  <a:pt x="0" y="0"/>
                </a:lnTo>
                <a:lnTo>
                  <a:pt x="0" y="9712998"/>
                </a:lnTo>
                <a:lnTo>
                  <a:pt x="18584685" y="9712998"/>
                </a:lnTo>
                <a:lnTo>
                  <a:pt x="18632513" y="9712261"/>
                </a:lnTo>
                <a:lnTo>
                  <a:pt x="18679973" y="9710039"/>
                </a:lnTo>
                <a:lnTo>
                  <a:pt x="18727039" y="9706369"/>
                </a:lnTo>
                <a:lnTo>
                  <a:pt x="18773699" y="9701263"/>
                </a:lnTo>
                <a:lnTo>
                  <a:pt x="18819914" y="9694748"/>
                </a:lnTo>
                <a:lnTo>
                  <a:pt x="18865673" y="9686849"/>
                </a:lnTo>
                <a:lnTo>
                  <a:pt x="18910935" y="9677590"/>
                </a:lnTo>
                <a:lnTo>
                  <a:pt x="18955703" y="9666986"/>
                </a:lnTo>
                <a:lnTo>
                  <a:pt x="18999950" y="9655061"/>
                </a:lnTo>
                <a:lnTo>
                  <a:pt x="19043650" y="9641827"/>
                </a:lnTo>
                <a:lnTo>
                  <a:pt x="19086767" y="9627324"/>
                </a:lnTo>
                <a:lnTo>
                  <a:pt x="19129299" y="9611576"/>
                </a:lnTo>
                <a:lnTo>
                  <a:pt x="19171222" y="9594583"/>
                </a:lnTo>
                <a:lnTo>
                  <a:pt x="19212497" y="9576384"/>
                </a:lnTo>
                <a:lnTo>
                  <a:pt x="19253124" y="9557004"/>
                </a:lnTo>
                <a:lnTo>
                  <a:pt x="19293066" y="9536455"/>
                </a:lnTo>
                <a:lnTo>
                  <a:pt x="19332296" y="9514751"/>
                </a:lnTo>
                <a:lnTo>
                  <a:pt x="19370815" y="9491942"/>
                </a:lnTo>
                <a:lnTo>
                  <a:pt x="19408585" y="9468015"/>
                </a:lnTo>
                <a:lnTo>
                  <a:pt x="19445580" y="9443021"/>
                </a:lnTo>
                <a:lnTo>
                  <a:pt x="19481788" y="9416974"/>
                </a:lnTo>
                <a:lnTo>
                  <a:pt x="19517183" y="9389885"/>
                </a:lnTo>
                <a:lnTo>
                  <a:pt x="19551739" y="9361792"/>
                </a:lnTo>
                <a:lnTo>
                  <a:pt x="19585445" y="9332709"/>
                </a:lnTo>
                <a:lnTo>
                  <a:pt x="19618275" y="9302648"/>
                </a:lnTo>
                <a:lnTo>
                  <a:pt x="19650190" y="9271660"/>
                </a:lnTo>
                <a:lnTo>
                  <a:pt x="19681190" y="9239733"/>
                </a:lnTo>
                <a:lnTo>
                  <a:pt x="19711251" y="9206916"/>
                </a:lnTo>
                <a:lnTo>
                  <a:pt x="19740334" y="9173210"/>
                </a:lnTo>
                <a:lnTo>
                  <a:pt x="19768427" y="9138653"/>
                </a:lnTo>
                <a:lnTo>
                  <a:pt x="19795516" y="9103258"/>
                </a:lnTo>
                <a:lnTo>
                  <a:pt x="19821564" y="9067051"/>
                </a:lnTo>
                <a:lnTo>
                  <a:pt x="19846557" y="9030043"/>
                </a:lnTo>
                <a:lnTo>
                  <a:pt x="19870471" y="8992273"/>
                </a:lnTo>
                <a:lnTo>
                  <a:pt x="19893293" y="8953767"/>
                </a:lnTo>
                <a:lnTo>
                  <a:pt x="19914985" y="8914524"/>
                </a:lnTo>
                <a:lnTo>
                  <a:pt x="19935546" y="8874582"/>
                </a:lnTo>
                <a:lnTo>
                  <a:pt x="19954926" y="8833968"/>
                </a:lnTo>
                <a:lnTo>
                  <a:pt x="19973125" y="8792680"/>
                </a:lnTo>
                <a:lnTo>
                  <a:pt x="19990118" y="8750757"/>
                </a:lnTo>
                <a:lnTo>
                  <a:pt x="20005866" y="8708238"/>
                </a:lnTo>
                <a:lnTo>
                  <a:pt x="20020369" y="8665108"/>
                </a:lnTo>
                <a:lnTo>
                  <a:pt x="20033603" y="8621408"/>
                </a:lnTo>
                <a:lnTo>
                  <a:pt x="20045528" y="8577174"/>
                </a:lnTo>
                <a:lnTo>
                  <a:pt x="20056133" y="8532406"/>
                </a:lnTo>
                <a:lnTo>
                  <a:pt x="20065391" y="8487131"/>
                </a:lnTo>
                <a:lnTo>
                  <a:pt x="20073290" y="8441372"/>
                </a:lnTo>
                <a:lnTo>
                  <a:pt x="20079805" y="8395157"/>
                </a:lnTo>
                <a:lnTo>
                  <a:pt x="20084911" y="8348510"/>
                </a:lnTo>
                <a:lnTo>
                  <a:pt x="20088581" y="8301431"/>
                </a:lnTo>
                <a:lnTo>
                  <a:pt x="20090804" y="8253971"/>
                </a:lnTo>
                <a:lnTo>
                  <a:pt x="20091540" y="8206143"/>
                </a:lnTo>
                <a:lnTo>
                  <a:pt x="20091540" y="0"/>
                </a:lnTo>
                <a:close/>
              </a:path>
            </a:pathLst>
          </a:custGeom>
          <a:solidFill>
            <a:srgbClr val="FFFFFF"/>
          </a:solidFill>
        </p:spPr>
        <p:txBody>
          <a:bodyPr wrap="square" lIns="0" tIns="0" rIns="0" bIns="0" rtlCol="0"/>
          <a:lstStyle/>
          <a:p>
            <a:endParaRPr sz="1092"/>
          </a:p>
        </p:txBody>
      </p:sp>
      <p:pic>
        <p:nvPicPr>
          <p:cNvPr id="18" name="bg object 18"/>
          <p:cNvPicPr/>
          <p:nvPr/>
        </p:nvPicPr>
        <p:blipFill>
          <a:blip r:embed="rId7" cstate="print"/>
          <a:stretch>
            <a:fillRect/>
          </a:stretch>
        </p:blipFill>
        <p:spPr>
          <a:xfrm>
            <a:off x="1627663" y="6282314"/>
            <a:ext cx="132537" cy="152649"/>
          </a:xfrm>
          <a:prstGeom prst="rect">
            <a:avLst/>
          </a:prstGeom>
        </p:spPr>
      </p:pic>
      <p:sp>
        <p:nvSpPr>
          <p:cNvPr id="19" name="bg object 19"/>
          <p:cNvSpPr/>
          <p:nvPr/>
        </p:nvSpPr>
        <p:spPr>
          <a:xfrm>
            <a:off x="1855541" y="6221369"/>
            <a:ext cx="760556" cy="264539"/>
          </a:xfrm>
          <a:custGeom>
            <a:avLst/>
            <a:gdLst/>
            <a:ahLst/>
            <a:cxnLst/>
            <a:rect l="l" t="t" r="r" b="b"/>
            <a:pathLst>
              <a:path w="1254125" h="436245">
                <a:moveTo>
                  <a:pt x="264642" y="347179"/>
                </a:moveTo>
                <a:lnTo>
                  <a:pt x="185534" y="219925"/>
                </a:lnTo>
                <a:lnTo>
                  <a:pt x="177507" y="207010"/>
                </a:lnTo>
                <a:lnTo>
                  <a:pt x="204431" y="195465"/>
                </a:lnTo>
                <a:lnTo>
                  <a:pt x="225920" y="177558"/>
                </a:lnTo>
                <a:lnTo>
                  <a:pt x="230657" y="169202"/>
                </a:lnTo>
                <a:lnTo>
                  <a:pt x="240131" y="152476"/>
                </a:lnTo>
                <a:lnTo>
                  <a:pt x="245211" y="119862"/>
                </a:lnTo>
                <a:lnTo>
                  <a:pt x="245275" y="117563"/>
                </a:lnTo>
                <a:lnTo>
                  <a:pt x="236664" y="74688"/>
                </a:lnTo>
                <a:lnTo>
                  <a:pt x="236359" y="73139"/>
                </a:lnTo>
                <a:lnTo>
                  <a:pt x="210870" y="41948"/>
                </a:lnTo>
                <a:lnTo>
                  <a:pt x="172427" y="24320"/>
                </a:lnTo>
                <a:lnTo>
                  <a:pt x="172427" y="121729"/>
                </a:lnTo>
                <a:lnTo>
                  <a:pt x="168884" y="142557"/>
                </a:lnTo>
                <a:lnTo>
                  <a:pt x="158305" y="157391"/>
                </a:lnTo>
                <a:lnTo>
                  <a:pt x="140728" y="166255"/>
                </a:lnTo>
                <a:lnTo>
                  <a:pt x="116179" y="169202"/>
                </a:lnTo>
                <a:lnTo>
                  <a:pt x="74231" y="169202"/>
                </a:lnTo>
                <a:lnTo>
                  <a:pt x="74231" y="74688"/>
                </a:lnTo>
                <a:lnTo>
                  <a:pt x="116179" y="74688"/>
                </a:lnTo>
                <a:lnTo>
                  <a:pt x="157784" y="84658"/>
                </a:lnTo>
                <a:lnTo>
                  <a:pt x="172427" y="121729"/>
                </a:lnTo>
                <a:lnTo>
                  <a:pt x="172427" y="24320"/>
                </a:lnTo>
                <a:lnTo>
                  <a:pt x="170776" y="23558"/>
                </a:lnTo>
                <a:lnTo>
                  <a:pt x="118021" y="17526"/>
                </a:lnTo>
                <a:lnTo>
                  <a:pt x="0" y="17526"/>
                </a:lnTo>
                <a:lnTo>
                  <a:pt x="0" y="347179"/>
                </a:lnTo>
                <a:lnTo>
                  <a:pt x="74231" y="347179"/>
                </a:lnTo>
                <a:lnTo>
                  <a:pt x="74231" y="219925"/>
                </a:lnTo>
                <a:lnTo>
                  <a:pt x="106502" y="219925"/>
                </a:lnTo>
                <a:lnTo>
                  <a:pt x="185331" y="347179"/>
                </a:lnTo>
                <a:lnTo>
                  <a:pt x="264642" y="347179"/>
                </a:lnTo>
                <a:close/>
              </a:path>
              <a:path w="1254125" h="436245">
                <a:moveTo>
                  <a:pt x="479933" y="0"/>
                </a:moveTo>
                <a:lnTo>
                  <a:pt x="409841" y="0"/>
                </a:lnTo>
                <a:lnTo>
                  <a:pt x="383552" y="73317"/>
                </a:lnTo>
                <a:lnTo>
                  <a:pt x="431965" y="73317"/>
                </a:lnTo>
                <a:lnTo>
                  <a:pt x="479933" y="0"/>
                </a:lnTo>
                <a:close/>
              </a:path>
              <a:path w="1254125" h="436245">
                <a:moveTo>
                  <a:pt x="529247" y="223151"/>
                </a:moveTo>
                <a:lnTo>
                  <a:pt x="525335" y="200558"/>
                </a:lnTo>
                <a:lnTo>
                  <a:pt x="519633" y="167614"/>
                </a:lnTo>
                <a:lnTo>
                  <a:pt x="505409" y="146621"/>
                </a:lnTo>
                <a:lnTo>
                  <a:pt x="493801" y="129501"/>
                </a:lnTo>
                <a:lnTo>
                  <a:pt x="464235" y="112191"/>
                </a:lnTo>
                <a:lnTo>
                  <a:pt x="464235" y="200558"/>
                </a:lnTo>
                <a:lnTo>
                  <a:pt x="356349" y="200558"/>
                </a:lnTo>
                <a:lnTo>
                  <a:pt x="362927" y="177736"/>
                </a:lnTo>
                <a:lnTo>
                  <a:pt x="374675" y="160794"/>
                </a:lnTo>
                <a:lnTo>
                  <a:pt x="391096" y="150241"/>
                </a:lnTo>
                <a:lnTo>
                  <a:pt x="411683" y="146621"/>
                </a:lnTo>
                <a:lnTo>
                  <a:pt x="432993" y="149923"/>
                </a:lnTo>
                <a:lnTo>
                  <a:pt x="449021" y="159931"/>
                </a:lnTo>
                <a:lnTo>
                  <a:pt x="459524" y="176758"/>
                </a:lnTo>
                <a:lnTo>
                  <a:pt x="464235" y="200558"/>
                </a:lnTo>
                <a:lnTo>
                  <a:pt x="464235" y="112191"/>
                </a:lnTo>
                <a:lnTo>
                  <a:pt x="456311" y="107543"/>
                </a:lnTo>
                <a:lnTo>
                  <a:pt x="411683" y="100507"/>
                </a:lnTo>
                <a:lnTo>
                  <a:pt x="362737" y="109397"/>
                </a:lnTo>
                <a:lnTo>
                  <a:pt x="323392" y="134683"/>
                </a:lnTo>
                <a:lnTo>
                  <a:pt x="297180" y="174218"/>
                </a:lnTo>
                <a:lnTo>
                  <a:pt x="287667" y="225907"/>
                </a:lnTo>
                <a:lnTo>
                  <a:pt x="287667" y="229603"/>
                </a:lnTo>
                <a:lnTo>
                  <a:pt x="297091" y="281241"/>
                </a:lnTo>
                <a:lnTo>
                  <a:pt x="323278" y="319798"/>
                </a:lnTo>
                <a:lnTo>
                  <a:pt x="363131" y="343903"/>
                </a:lnTo>
                <a:lnTo>
                  <a:pt x="413524" y="352247"/>
                </a:lnTo>
                <a:lnTo>
                  <a:pt x="458241" y="346887"/>
                </a:lnTo>
                <a:lnTo>
                  <a:pt x="492937" y="331203"/>
                </a:lnTo>
                <a:lnTo>
                  <a:pt x="516737" y="305752"/>
                </a:lnTo>
                <a:lnTo>
                  <a:pt x="517093" y="304749"/>
                </a:lnTo>
                <a:lnTo>
                  <a:pt x="528789" y="271094"/>
                </a:lnTo>
                <a:lnTo>
                  <a:pt x="465620" y="271094"/>
                </a:lnTo>
                <a:lnTo>
                  <a:pt x="460362" y="284911"/>
                </a:lnTo>
                <a:lnTo>
                  <a:pt x="450519" y="295529"/>
                </a:lnTo>
                <a:lnTo>
                  <a:pt x="435660" y="302348"/>
                </a:lnTo>
                <a:lnTo>
                  <a:pt x="415353" y="304749"/>
                </a:lnTo>
                <a:lnTo>
                  <a:pt x="390893" y="300520"/>
                </a:lnTo>
                <a:lnTo>
                  <a:pt x="372427" y="288201"/>
                </a:lnTo>
                <a:lnTo>
                  <a:pt x="360451" y="268376"/>
                </a:lnTo>
                <a:lnTo>
                  <a:pt x="355434" y="241579"/>
                </a:lnTo>
                <a:lnTo>
                  <a:pt x="529247" y="241579"/>
                </a:lnTo>
                <a:lnTo>
                  <a:pt x="529247" y="223151"/>
                </a:lnTo>
                <a:close/>
              </a:path>
              <a:path w="1254125" h="436245">
                <a:moveTo>
                  <a:pt x="816825" y="106032"/>
                </a:moveTo>
                <a:lnTo>
                  <a:pt x="752271" y="106032"/>
                </a:lnTo>
                <a:lnTo>
                  <a:pt x="752271" y="217157"/>
                </a:lnTo>
                <a:lnTo>
                  <a:pt x="752271" y="220383"/>
                </a:lnTo>
                <a:lnTo>
                  <a:pt x="747903" y="247992"/>
                </a:lnTo>
                <a:lnTo>
                  <a:pt x="735672" y="268732"/>
                </a:lnTo>
                <a:lnTo>
                  <a:pt x="716864" y="281787"/>
                </a:lnTo>
                <a:lnTo>
                  <a:pt x="692797" y="286308"/>
                </a:lnTo>
                <a:lnTo>
                  <a:pt x="669912" y="281787"/>
                </a:lnTo>
                <a:lnTo>
                  <a:pt x="651992" y="268846"/>
                </a:lnTo>
                <a:lnTo>
                  <a:pt x="640270" y="248386"/>
                </a:lnTo>
                <a:lnTo>
                  <a:pt x="636079" y="221297"/>
                </a:lnTo>
                <a:lnTo>
                  <a:pt x="636143" y="217157"/>
                </a:lnTo>
                <a:lnTo>
                  <a:pt x="639902" y="190512"/>
                </a:lnTo>
                <a:lnTo>
                  <a:pt x="651129" y="169557"/>
                </a:lnTo>
                <a:lnTo>
                  <a:pt x="669340" y="156032"/>
                </a:lnTo>
                <a:lnTo>
                  <a:pt x="694182" y="151231"/>
                </a:lnTo>
                <a:lnTo>
                  <a:pt x="718616" y="155765"/>
                </a:lnTo>
                <a:lnTo>
                  <a:pt x="736879" y="168808"/>
                </a:lnTo>
                <a:lnTo>
                  <a:pt x="748309" y="189547"/>
                </a:lnTo>
                <a:lnTo>
                  <a:pt x="752271" y="217157"/>
                </a:lnTo>
                <a:lnTo>
                  <a:pt x="752271" y="106032"/>
                </a:lnTo>
                <a:lnTo>
                  <a:pt x="750417" y="106032"/>
                </a:lnTo>
                <a:lnTo>
                  <a:pt x="750417" y="141998"/>
                </a:lnTo>
                <a:lnTo>
                  <a:pt x="738136" y="125196"/>
                </a:lnTo>
                <a:lnTo>
                  <a:pt x="721664" y="112077"/>
                </a:lnTo>
                <a:lnTo>
                  <a:pt x="700430" y="103543"/>
                </a:lnTo>
                <a:lnTo>
                  <a:pt x="673887" y="100495"/>
                </a:lnTo>
                <a:lnTo>
                  <a:pt x="632028" y="109143"/>
                </a:lnTo>
                <a:lnTo>
                  <a:pt x="598385" y="133350"/>
                </a:lnTo>
                <a:lnTo>
                  <a:pt x="575995" y="170522"/>
                </a:lnTo>
                <a:lnTo>
                  <a:pt x="567931" y="217614"/>
                </a:lnTo>
                <a:lnTo>
                  <a:pt x="567855" y="221297"/>
                </a:lnTo>
                <a:lnTo>
                  <a:pt x="576046" y="269455"/>
                </a:lnTo>
                <a:lnTo>
                  <a:pt x="598449" y="305727"/>
                </a:lnTo>
                <a:lnTo>
                  <a:pt x="631837" y="328599"/>
                </a:lnTo>
                <a:lnTo>
                  <a:pt x="672973" y="336562"/>
                </a:lnTo>
                <a:lnTo>
                  <a:pt x="698169" y="332879"/>
                </a:lnTo>
                <a:lnTo>
                  <a:pt x="719988" y="323024"/>
                </a:lnTo>
                <a:lnTo>
                  <a:pt x="737666" y="308762"/>
                </a:lnTo>
                <a:lnTo>
                  <a:pt x="750417" y="291858"/>
                </a:lnTo>
                <a:lnTo>
                  <a:pt x="750379" y="328599"/>
                </a:lnTo>
                <a:lnTo>
                  <a:pt x="746620" y="353441"/>
                </a:lnTo>
                <a:lnTo>
                  <a:pt x="735215" y="371957"/>
                </a:lnTo>
                <a:lnTo>
                  <a:pt x="716191" y="383374"/>
                </a:lnTo>
                <a:lnTo>
                  <a:pt x="689559" y="387273"/>
                </a:lnTo>
                <a:lnTo>
                  <a:pt x="667385" y="384784"/>
                </a:lnTo>
                <a:lnTo>
                  <a:pt x="651573" y="377710"/>
                </a:lnTo>
                <a:lnTo>
                  <a:pt x="641388" y="366661"/>
                </a:lnTo>
                <a:lnTo>
                  <a:pt x="636079" y="352234"/>
                </a:lnTo>
                <a:lnTo>
                  <a:pt x="569683" y="352234"/>
                </a:lnTo>
                <a:lnTo>
                  <a:pt x="580186" y="386359"/>
                </a:lnTo>
                <a:lnTo>
                  <a:pt x="602830" y="412877"/>
                </a:lnTo>
                <a:lnTo>
                  <a:pt x="638860" y="430047"/>
                </a:lnTo>
                <a:lnTo>
                  <a:pt x="689559" y="436156"/>
                </a:lnTo>
                <a:lnTo>
                  <a:pt x="742835" y="429348"/>
                </a:lnTo>
                <a:lnTo>
                  <a:pt x="782751" y="409016"/>
                </a:lnTo>
                <a:lnTo>
                  <a:pt x="798944" y="387273"/>
                </a:lnTo>
                <a:lnTo>
                  <a:pt x="807885" y="375272"/>
                </a:lnTo>
                <a:lnTo>
                  <a:pt x="816762" y="328599"/>
                </a:lnTo>
                <a:lnTo>
                  <a:pt x="816825" y="291858"/>
                </a:lnTo>
                <a:lnTo>
                  <a:pt x="816825" y="286308"/>
                </a:lnTo>
                <a:lnTo>
                  <a:pt x="816825" y="151231"/>
                </a:lnTo>
                <a:lnTo>
                  <a:pt x="816825" y="141998"/>
                </a:lnTo>
                <a:lnTo>
                  <a:pt x="816825" y="106032"/>
                </a:lnTo>
                <a:close/>
              </a:path>
              <a:path w="1254125" h="436245">
                <a:moveTo>
                  <a:pt x="948867" y="106019"/>
                </a:moveTo>
                <a:lnTo>
                  <a:pt x="882472" y="106019"/>
                </a:lnTo>
                <a:lnTo>
                  <a:pt x="882472" y="347154"/>
                </a:lnTo>
                <a:lnTo>
                  <a:pt x="948867" y="347154"/>
                </a:lnTo>
                <a:lnTo>
                  <a:pt x="948867" y="106019"/>
                </a:lnTo>
                <a:close/>
              </a:path>
              <a:path w="1254125" h="436245">
                <a:moveTo>
                  <a:pt x="953465" y="36880"/>
                </a:moveTo>
                <a:lnTo>
                  <a:pt x="950544" y="22440"/>
                </a:lnTo>
                <a:lnTo>
                  <a:pt x="942467" y="10883"/>
                </a:lnTo>
                <a:lnTo>
                  <a:pt x="930325" y="3225"/>
                </a:lnTo>
                <a:lnTo>
                  <a:pt x="915200" y="444"/>
                </a:lnTo>
                <a:lnTo>
                  <a:pt x="900341" y="3225"/>
                </a:lnTo>
                <a:lnTo>
                  <a:pt x="888339" y="10883"/>
                </a:lnTo>
                <a:lnTo>
                  <a:pt x="880325" y="22440"/>
                </a:lnTo>
                <a:lnTo>
                  <a:pt x="877404" y="36880"/>
                </a:lnTo>
                <a:lnTo>
                  <a:pt x="880325" y="51320"/>
                </a:lnTo>
                <a:lnTo>
                  <a:pt x="888339" y="62865"/>
                </a:lnTo>
                <a:lnTo>
                  <a:pt x="900341" y="70523"/>
                </a:lnTo>
                <a:lnTo>
                  <a:pt x="915200" y="73291"/>
                </a:lnTo>
                <a:lnTo>
                  <a:pt x="930325" y="70523"/>
                </a:lnTo>
                <a:lnTo>
                  <a:pt x="942467" y="62865"/>
                </a:lnTo>
                <a:lnTo>
                  <a:pt x="950544" y="51320"/>
                </a:lnTo>
                <a:lnTo>
                  <a:pt x="953465" y="36880"/>
                </a:lnTo>
                <a:close/>
              </a:path>
              <a:path w="1254125" h="436245">
                <a:moveTo>
                  <a:pt x="1253515" y="224078"/>
                </a:moveTo>
                <a:lnTo>
                  <a:pt x="1243888" y="173062"/>
                </a:lnTo>
                <a:lnTo>
                  <a:pt x="1228966" y="151231"/>
                </a:lnTo>
                <a:lnTo>
                  <a:pt x="1217269" y="134112"/>
                </a:lnTo>
                <a:lnTo>
                  <a:pt x="1185633" y="114541"/>
                </a:lnTo>
                <a:lnTo>
                  <a:pt x="1185633" y="224078"/>
                </a:lnTo>
                <a:lnTo>
                  <a:pt x="1185633" y="229146"/>
                </a:lnTo>
                <a:lnTo>
                  <a:pt x="1181785" y="258927"/>
                </a:lnTo>
                <a:lnTo>
                  <a:pt x="1170241" y="281990"/>
                </a:lnTo>
                <a:lnTo>
                  <a:pt x="1151712" y="296494"/>
                </a:lnTo>
                <a:lnTo>
                  <a:pt x="1126744" y="301536"/>
                </a:lnTo>
                <a:lnTo>
                  <a:pt x="1101559" y="296494"/>
                </a:lnTo>
                <a:lnTo>
                  <a:pt x="1083056" y="281927"/>
                </a:lnTo>
                <a:lnTo>
                  <a:pt x="1071626" y="258737"/>
                </a:lnTo>
                <a:lnTo>
                  <a:pt x="1067777" y="228219"/>
                </a:lnTo>
                <a:lnTo>
                  <a:pt x="1067727" y="224078"/>
                </a:lnTo>
                <a:lnTo>
                  <a:pt x="1071753" y="193243"/>
                </a:lnTo>
                <a:lnTo>
                  <a:pt x="1083398" y="170357"/>
                </a:lnTo>
                <a:lnTo>
                  <a:pt x="1101953" y="156121"/>
                </a:lnTo>
                <a:lnTo>
                  <a:pt x="1126744" y="151231"/>
                </a:lnTo>
                <a:lnTo>
                  <a:pt x="1151712" y="156273"/>
                </a:lnTo>
                <a:lnTo>
                  <a:pt x="1170241" y="170815"/>
                </a:lnTo>
                <a:lnTo>
                  <a:pt x="1181785" y="194017"/>
                </a:lnTo>
                <a:lnTo>
                  <a:pt x="1185633" y="224078"/>
                </a:lnTo>
                <a:lnTo>
                  <a:pt x="1185633" y="114541"/>
                </a:lnTo>
                <a:lnTo>
                  <a:pt x="1177086" y="109245"/>
                </a:lnTo>
                <a:lnTo>
                  <a:pt x="1126744" y="100507"/>
                </a:lnTo>
                <a:lnTo>
                  <a:pt x="1076325" y="109397"/>
                </a:lnTo>
                <a:lnTo>
                  <a:pt x="1035977" y="134620"/>
                </a:lnTo>
                <a:lnTo>
                  <a:pt x="1009192" y="174028"/>
                </a:lnTo>
                <a:lnTo>
                  <a:pt x="999578" y="224993"/>
                </a:lnTo>
                <a:lnTo>
                  <a:pt x="999490" y="229146"/>
                </a:lnTo>
                <a:lnTo>
                  <a:pt x="1009192" y="280073"/>
                </a:lnTo>
                <a:lnTo>
                  <a:pt x="1035913" y="318871"/>
                </a:lnTo>
                <a:lnTo>
                  <a:pt x="1076134" y="343573"/>
                </a:lnTo>
                <a:lnTo>
                  <a:pt x="1126286" y="352234"/>
                </a:lnTo>
                <a:lnTo>
                  <a:pt x="1176693" y="343484"/>
                </a:lnTo>
                <a:lnTo>
                  <a:pt x="1217041" y="318528"/>
                </a:lnTo>
                <a:lnTo>
                  <a:pt x="1228636" y="301536"/>
                </a:lnTo>
                <a:lnTo>
                  <a:pt x="1243812" y="279298"/>
                </a:lnTo>
                <a:lnTo>
                  <a:pt x="1253426" y="228219"/>
                </a:lnTo>
                <a:lnTo>
                  <a:pt x="1253515" y="224078"/>
                </a:lnTo>
                <a:close/>
              </a:path>
            </a:pathLst>
          </a:custGeom>
          <a:solidFill>
            <a:srgbClr val="FFFFFF"/>
          </a:solidFill>
        </p:spPr>
        <p:txBody>
          <a:bodyPr wrap="square" lIns="0" tIns="0" rIns="0" bIns="0" rtlCol="0"/>
          <a:lstStyle/>
          <a:p>
            <a:endParaRPr sz="1092"/>
          </a:p>
        </p:txBody>
      </p:sp>
      <p:pic>
        <p:nvPicPr>
          <p:cNvPr id="20" name="bg object 20"/>
          <p:cNvPicPr/>
          <p:nvPr/>
        </p:nvPicPr>
        <p:blipFill>
          <a:blip r:embed="rId8" cstate="print"/>
          <a:stretch>
            <a:fillRect/>
          </a:stretch>
        </p:blipFill>
        <p:spPr>
          <a:xfrm>
            <a:off x="2646552" y="6282320"/>
            <a:ext cx="137287" cy="149563"/>
          </a:xfrm>
          <a:prstGeom prst="rect">
            <a:avLst/>
          </a:prstGeom>
        </p:spPr>
      </p:pic>
      <p:pic>
        <p:nvPicPr>
          <p:cNvPr id="21" name="bg object 21"/>
          <p:cNvPicPr/>
          <p:nvPr/>
        </p:nvPicPr>
        <p:blipFill>
          <a:blip r:embed="rId9" cstate="print"/>
          <a:stretch>
            <a:fillRect/>
          </a:stretch>
        </p:blipFill>
        <p:spPr>
          <a:xfrm>
            <a:off x="1477799" y="6512950"/>
            <a:ext cx="276860" cy="92685"/>
          </a:xfrm>
          <a:prstGeom prst="rect">
            <a:avLst/>
          </a:prstGeom>
        </p:spPr>
      </p:pic>
      <p:pic>
        <p:nvPicPr>
          <p:cNvPr id="22" name="bg object 22"/>
          <p:cNvPicPr/>
          <p:nvPr/>
        </p:nvPicPr>
        <p:blipFill>
          <a:blip r:embed="rId10" cstate="print"/>
          <a:stretch>
            <a:fillRect/>
          </a:stretch>
        </p:blipFill>
        <p:spPr>
          <a:xfrm>
            <a:off x="1767779" y="6536375"/>
            <a:ext cx="100996" cy="92560"/>
          </a:xfrm>
          <a:prstGeom prst="rect">
            <a:avLst/>
          </a:prstGeom>
        </p:spPr>
      </p:pic>
      <p:pic>
        <p:nvPicPr>
          <p:cNvPr id="23" name="bg object 23"/>
          <p:cNvPicPr/>
          <p:nvPr/>
        </p:nvPicPr>
        <p:blipFill>
          <a:blip r:embed="rId11" cstate="print"/>
          <a:stretch>
            <a:fillRect/>
          </a:stretch>
        </p:blipFill>
        <p:spPr>
          <a:xfrm>
            <a:off x="1885840" y="6536375"/>
            <a:ext cx="55689" cy="68105"/>
          </a:xfrm>
          <a:prstGeom prst="rect">
            <a:avLst/>
          </a:prstGeom>
        </p:spPr>
      </p:pic>
      <p:pic>
        <p:nvPicPr>
          <p:cNvPr id="24" name="bg object 24"/>
          <p:cNvPicPr/>
          <p:nvPr/>
        </p:nvPicPr>
        <p:blipFill>
          <a:blip r:embed="rId12" cstate="print"/>
          <a:stretch>
            <a:fillRect/>
          </a:stretch>
        </p:blipFill>
        <p:spPr>
          <a:xfrm>
            <a:off x="1954021" y="6536381"/>
            <a:ext cx="61455" cy="69254"/>
          </a:xfrm>
          <a:prstGeom prst="rect">
            <a:avLst/>
          </a:prstGeom>
        </p:spPr>
      </p:pic>
      <p:sp>
        <p:nvSpPr>
          <p:cNvPr id="25" name="bg object 25"/>
          <p:cNvSpPr/>
          <p:nvPr/>
        </p:nvSpPr>
        <p:spPr>
          <a:xfrm>
            <a:off x="2028234" y="6564290"/>
            <a:ext cx="27727" cy="10012"/>
          </a:xfrm>
          <a:custGeom>
            <a:avLst/>
            <a:gdLst/>
            <a:ahLst/>
            <a:cxnLst/>
            <a:rect l="l" t="t" r="r" b="b"/>
            <a:pathLst>
              <a:path w="45720" h="16509">
                <a:moveTo>
                  <a:pt x="45181" y="0"/>
                </a:moveTo>
                <a:lnTo>
                  <a:pt x="0" y="0"/>
                </a:lnTo>
                <a:lnTo>
                  <a:pt x="0" y="16460"/>
                </a:lnTo>
                <a:lnTo>
                  <a:pt x="45181" y="16460"/>
                </a:lnTo>
                <a:lnTo>
                  <a:pt x="45181" y="0"/>
                </a:lnTo>
                <a:close/>
              </a:path>
            </a:pathLst>
          </a:custGeom>
          <a:solidFill>
            <a:srgbClr val="FFFFFF"/>
          </a:solidFill>
        </p:spPr>
        <p:txBody>
          <a:bodyPr wrap="square" lIns="0" tIns="0" rIns="0" bIns="0" rtlCol="0"/>
          <a:lstStyle/>
          <a:p>
            <a:endParaRPr sz="1092"/>
          </a:p>
        </p:txBody>
      </p:sp>
      <p:pic>
        <p:nvPicPr>
          <p:cNvPr id="26" name="bg object 26"/>
          <p:cNvPicPr/>
          <p:nvPr/>
        </p:nvPicPr>
        <p:blipFill>
          <a:blip r:embed="rId13" cstate="print"/>
          <a:stretch>
            <a:fillRect/>
          </a:stretch>
        </p:blipFill>
        <p:spPr>
          <a:xfrm>
            <a:off x="2073848" y="6505526"/>
            <a:ext cx="131479" cy="98954"/>
          </a:xfrm>
          <a:prstGeom prst="rect">
            <a:avLst/>
          </a:prstGeom>
        </p:spPr>
      </p:pic>
      <p:pic>
        <p:nvPicPr>
          <p:cNvPr id="27" name="bg object 27"/>
          <p:cNvPicPr/>
          <p:nvPr/>
        </p:nvPicPr>
        <p:blipFill>
          <a:blip r:embed="rId14" cstate="print"/>
          <a:stretch>
            <a:fillRect/>
          </a:stretch>
        </p:blipFill>
        <p:spPr>
          <a:xfrm>
            <a:off x="2217581" y="6507574"/>
            <a:ext cx="65805" cy="98056"/>
          </a:xfrm>
          <a:prstGeom prst="rect">
            <a:avLst/>
          </a:prstGeom>
        </p:spPr>
      </p:pic>
      <p:pic>
        <p:nvPicPr>
          <p:cNvPr id="28" name="bg object 28"/>
          <p:cNvPicPr/>
          <p:nvPr/>
        </p:nvPicPr>
        <p:blipFill>
          <a:blip r:embed="rId15" cstate="print"/>
          <a:stretch>
            <a:fillRect/>
          </a:stretch>
        </p:blipFill>
        <p:spPr>
          <a:xfrm>
            <a:off x="2364582" y="6536381"/>
            <a:ext cx="61455" cy="69254"/>
          </a:xfrm>
          <a:prstGeom prst="rect">
            <a:avLst/>
          </a:prstGeom>
        </p:spPr>
      </p:pic>
      <p:pic>
        <p:nvPicPr>
          <p:cNvPr id="29" name="bg object 29"/>
          <p:cNvPicPr/>
          <p:nvPr/>
        </p:nvPicPr>
        <p:blipFill>
          <a:blip r:embed="rId11" cstate="print"/>
          <a:stretch>
            <a:fillRect/>
          </a:stretch>
        </p:blipFill>
        <p:spPr>
          <a:xfrm>
            <a:off x="2296400" y="6536375"/>
            <a:ext cx="55689" cy="68105"/>
          </a:xfrm>
          <a:prstGeom prst="rect">
            <a:avLst/>
          </a:prstGeom>
        </p:spPr>
      </p:pic>
      <p:pic>
        <p:nvPicPr>
          <p:cNvPr id="30" name="bg object 30"/>
          <p:cNvPicPr/>
          <p:nvPr/>
        </p:nvPicPr>
        <p:blipFill>
          <a:blip r:embed="rId16" cstate="print"/>
          <a:stretch>
            <a:fillRect/>
          </a:stretch>
        </p:blipFill>
        <p:spPr>
          <a:xfrm>
            <a:off x="2438800" y="6505525"/>
            <a:ext cx="134829" cy="98954"/>
          </a:xfrm>
          <a:prstGeom prst="rect">
            <a:avLst/>
          </a:prstGeom>
        </p:spPr>
      </p:pic>
      <p:pic>
        <p:nvPicPr>
          <p:cNvPr id="31" name="bg object 31"/>
          <p:cNvPicPr/>
          <p:nvPr/>
        </p:nvPicPr>
        <p:blipFill>
          <a:blip r:embed="rId17" cstate="print"/>
          <a:stretch>
            <a:fillRect/>
          </a:stretch>
        </p:blipFill>
        <p:spPr>
          <a:xfrm>
            <a:off x="2590665" y="6536377"/>
            <a:ext cx="193175" cy="91399"/>
          </a:xfrm>
          <a:prstGeom prst="rect">
            <a:avLst/>
          </a:prstGeom>
        </p:spPr>
      </p:pic>
      <p:sp>
        <p:nvSpPr>
          <p:cNvPr id="32" name="bg object 32"/>
          <p:cNvSpPr/>
          <p:nvPr/>
        </p:nvSpPr>
        <p:spPr>
          <a:xfrm>
            <a:off x="1016025" y="6231624"/>
            <a:ext cx="372769" cy="372743"/>
          </a:xfrm>
          <a:custGeom>
            <a:avLst/>
            <a:gdLst/>
            <a:ahLst/>
            <a:cxnLst/>
            <a:rect l="l" t="t" r="r" b="b"/>
            <a:pathLst>
              <a:path w="614680" h="614679">
                <a:moveTo>
                  <a:pt x="312764" y="0"/>
                </a:moveTo>
                <a:lnTo>
                  <a:pt x="301801" y="0"/>
                </a:lnTo>
                <a:lnTo>
                  <a:pt x="296367" y="157"/>
                </a:lnTo>
                <a:lnTo>
                  <a:pt x="243415" y="6658"/>
                </a:lnTo>
                <a:lnTo>
                  <a:pt x="198437" y="19844"/>
                </a:lnTo>
                <a:lnTo>
                  <a:pt x="156602" y="39424"/>
                </a:lnTo>
                <a:lnTo>
                  <a:pt x="118484" y="64824"/>
                </a:lnTo>
                <a:lnTo>
                  <a:pt x="84658" y="95470"/>
                </a:lnTo>
                <a:lnTo>
                  <a:pt x="55695" y="130791"/>
                </a:lnTo>
                <a:lnTo>
                  <a:pt x="32170" y="170211"/>
                </a:lnTo>
                <a:lnTo>
                  <a:pt x="14656" y="213159"/>
                </a:lnTo>
                <a:lnTo>
                  <a:pt x="3728" y="259060"/>
                </a:lnTo>
                <a:lnTo>
                  <a:pt x="99" y="305531"/>
                </a:lnTo>
                <a:lnTo>
                  <a:pt x="0" y="307917"/>
                </a:lnTo>
                <a:lnTo>
                  <a:pt x="3290" y="352756"/>
                </a:lnTo>
                <a:lnTo>
                  <a:pt x="12969" y="396102"/>
                </a:lnTo>
                <a:lnTo>
                  <a:pt x="28522" y="436903"/>
                </a:lnTo>
                <a:lnTo>
                  <a:pt x="49470" y="474685"/>
                </a:lnTo>
                <a:lnTo>
                  <a:pt x="75341" y="508972"/>
                </a:lnTo>
                <a:lnTo>
                  <a:pt x="105657" y="539288"/>
                </a:lnTo>
                <a:lnTo>
                  <a:pt x="139944" y="565159"/>
                </a:lnTo>
                <a:lnTo>
                  <a:pt x="177726" y="586108"/>
                </a:lnTo>
                <a:lnTo>
                  <a:pt x="218527" y="601660"/>
                </a:lnTo>
                <a:lnTo>
                  <a:pt x="261873" y="611340"/>
                </a:lnTo>
                <a:lnTo>
                  <a:pt x="307288" y="614672"/>
                </a:lnTo>
                <a:lnTo>
                  <a:pt x="352703" y="611340"/>
                </a:lnTo>
                <a:lnTo>
                  <a:pt x="396049" y="601660"/>
                </a:lnTo>
                <a:lnTo>
                  <a:pt x="436851" y="586108"/>
                </a:lnTo>
                <a:lnTo>
                  <a:pt x="474633" y="565159"/>
                </a:lnTo>
                <a:lnTo>
                  <a:pt x="508919" y="539288"/>
                </a:lnTo>
                <a:lnTo>
                  <a:pt x="539236" y="508972"/>
                </a:lnTo>
                <a:lnTo>
                  <a:pt x="565106" y="474685"/>
                </a:lnTo>
                <a:lnTo>
                  <a:pt x="586055" y="436903"/>
                </a:lnTo>
                <a:lnTo>
                  <a:pt x="588196" y="431285"/>
                </a:lnTo>
                <a:lnTo>
                  <a:pt x="127461" y="431285"/>
                </a:lnTo>
                <a:lnTo>
                  <a:pt x="98185" y="414165"/>
                </a:lnTo>
                <a:lnTo>
                  <a:pt x="177711" y="278002"/>
                </a:lnTo>
                <a:lnTo>
                  <a:pt x="345917" y="278002"/>
                </a:lnTo>
                <a:lnTo>
                  <a:pt x="350135" y="273949"/>
                </a:lnTo>
                <a:lnTo>
                  <a:pt x="399621" y="273949"/>
                </a:lnTo>
                <a:lnTo>
                  <a:pt x="394772" y="265635"/>
                </a:lnTo>
                <a:lnTo>
                  <a:pt x="285341" y="265635"/>
                </a:lnTo>
                <a:lnTo>
                  <a:pt x="256044" y="248578"/>
                </a:lnTo>
                <a:lnTo>
                  <a:pt x="325371" y="129524"/>
                </a:lnTo>
                <a:lnTo>
                  <a:pt x="557847" y="129524"/>
                </a:lnTo>
                <a:lnTo>
                  <a:pt x="529924" y="95470"/>
                </a:lnTo>
                <a:lnTo>
                  <a:pt x="496099" y="64824"/>
                </a:lnTo>
                <a:lnTo>
                  <a:pt x="457982" y="39424"/>
                </a:lnTo>
                <a:lnTo>
                  <a:pt x="416149" y="19844"/>
                </a:lnTo>
                <a:lnTo>
                  <a:pt x="371171" y="6658"/>
                </a:lnTo>
                <a:lnTo>
                  <a:pt x="323623" y="439"/>
                </a:lnTo>
                <a:lnTo>
                  <a:pt x="318209" y="157"/>
                </a:lnTo>
                <a:lnTo>
                  <a:pt x="312764" y="0"/>
                </a:lnTo>
                <a:close/>
              </a:path>
              <a:path w="614680" h="614679">
                <a:moveTo>
                  <a:pt x="196265" y="313152"/>
                </a:moveTo>
                <a:lnTo>
                  <a:pt x="184182" y="333906"/>
                </a:lnTo>
                <a:lnTo>
                  <a:pt x="184318" y="333927"/>
                </a:lnTo>
                <a:lnTo>
                  <a:pt x="127461" y="431285"/>
                </a:lnTo>
                <a:lnTo>
                  <a:pt x="188444" y="431285"/>
                </a:lnTo>
                <a:lnTo>
                  <a:pt x="188444" y="397370"/>
                </a:lnTo>
                <a:lnTo>
                  <a:pt x="601124" y="397370"/>
                </a:lnTo>
                <a:lnTo>
                  <a:pt x="601607" y="396102"/>
                </a:lnTo>
                <a:lnTo>
                  <a:pt x="609132" y="362407"/>
                </a:lnTo>
                <a:lnTo>
                  <a:pt x="451221" y="362407"/>
                </a:lnTo>
                <a:lnTo>
                  <a:pt x="439170" y="341748"/>
                </a:lnTo>
                <a:lnTo>
                  <a:pt x="277237" y="341748"/>
                </a:lnTo>
                <a:lnTo>
                  <a:pt x="254755" y="339794"/>
                </a:lnTo>
                <a:lnTo>
                  <a:pt x="233547" y="334153"/>
                </a:lnTo>
                <a:lnTo>
                  <a:pt x="213941" y="325161"/>
                </a:lnTo>
                <a:lnTo>
                  <a:pt x="196265" y="313152"/>
                </a:lnTo>
                <a:close/>
              </a:path>
              <a:path w="614680" h="614679">
                <a:moveTo>
                  <a:pt x="601124" y="397370"/>
                </a:moveTo>
                <a:lnTo>
                  <a:pt x="498413" y="397370"/>
                </a:lnTo>
                <a:lnTo>
                  <a:pt x="498413" y="431285"/>
                </a:lnTo>
                <a:lnTo>
                  <a:pt x="588196" y="431285"/>
                </a:lnTo>
                <a:lnTo>
                  <a:pt x="601124" y="397370"/>
                </a:lnTo>
                <a:close/>
              </a:path>
              <a:path w="614680" h="614679">
                <a:moveTo>
                  <a:pt x="557847" y="129524"/>
                </a:moveTo>
                <a:lnTo>
                  <a:pt x="354742" y="129524"/>
                </a:lnTo>
                <a:lnTo>
                  <a:pt x="480571" y="345403"/>
                </a:lnTo>
                <a:lnTo>
                  <a:pt x="451221" y="362407"/>
                </a:lnTo>
                <a:lnTo>
                  <a:pt x="609132" y="362407"/>
                </a:lnTo>
                <a:lnTo>
                  <a:pt x="611287" y="352756"/>
                </a:lnTo>
                <a:lnTo>
                  <a:pt x="614577" y="307917"/>
                </a:lnTo>
                <a:lnTo>
                  <a:pt x="614478" y="305531"/>
                </a:lnTo>
                <a:lnTo>
                  <a:pt x="610849" y="259060"/>
                </a:lnTo>
                <a:lnTo>
                  <a:pt x="599921" y="213159"/>
                </a:lnTo>
                <a:lnTo>
                  <a:pt x="582409" y="170211"/>
                </a:lnTo>
                <a:lnTo>
                  <a:pt x="558885" y="130791"/>
                </a:lnTo>
                <a:lnTo>
                  <a:pt x="557847" y="129524"/>
                </a:lnTo>
                <a:close/>
              </a:path>
              <a:path w="614680" h="614679">
                <a:moveTo>
                  <a:pt x="399621" y="273949"/>
                </a:moveTo>
                <a:lnTo>
                  <a:pt x="350135" y="273949"/>
                </a:lnTo>
                <a:lnTo>
                  <a:pt x="375223" y="296671"/>
                </a:lnTo>
                <a:lnTo>
                  <a:pt x="355441" y="315359"/>
                </a:lnTo>
                <a:lnTo>
                  <a:pt x="332053" y="329560"/>
                </a:lnTo>
                <a:lnTo>
                  <a:pt x="305754" y="338586"/>
                </a:lnTo>
                <a:lnTo>
                  <a:pt x="277237" y="341748"/>
                </a:lnTo>
                <a:lnTo>
                  <a:pt x="439170" y="341748"/>
                </a:lnTo>
                <a:lnTo>
                  <a:pt x="399621" y="273949"/>
                </a:lnTo>
                <a:close/>
              </a:path>
              <a:path w="614680" h="614679">
                <a:moveTo>
                  <a:pt x="345917" y="278002"/>
                </a:moveTo>
                <a:lnTo>
                  <a:pt x="207930" y="278002"/>
                </a:lnTo>
                <a:lnTo>
                  <a:pt x="222246" y="290446"/>
                </a:lnTo>
                <a:lnTo>
                  <a:pt x="238853" y="299866"/>
                </a:lnTo>
                <a:lnTo>
                  <a:pt x="257325" y="305833"/>
                </a:lnTo>
                <a:lnTo>
                  <a:pt x="277237" y="307917"/>
                </a:lnTo>
                <a:lnTo>
                  <a:pt x="298512" y="305531"/>
                </a:lnTo>
                <a:lnTo>
                  <a:pt x="318103" y="298723"/>
                </a:lnTo>
                <a:lnTo>
                  <a:pt x="335486" y="288021"/>
                </a:lnTo>
                <a:lnTo>
                  <a:pt x="345917" y="278002"/>
                </a:lnTo>
                <a:close/>
              </a:path>
              <a:path w="614680" h="614679">
                <a:moveTo>
                  <a:pt x="340020" y="171774"/>
                </a:moveTo>
                <a:lnTo>
                  <a:pt x="285341" y="265635"/>
                </a:lnTo>
                <a:lnTo>
                  <a:pt x="394772" y="265635"/>
                </a:lnTo>
                <a:lnTo>
                  <a:pt x="340020" y="171774"/>
                </a:lnTo>
                <a:close/>
              </a:path>
            </a:pathLst>
          </a:custGeom>
          <a:solidFill>
            <a:srgbClr val="FFFFFF"/>
          </a:solidFill>
        </p:spPr>
        <p:txBody>
          <a:bodyPr wrap="square" lIns="0" tIns="0" rIns="0" bIns="0" rtlCol="0"/>
          <a:lstStyle/>
          <a:p>
            <a:endParaRPr sz="1092"/>
          </a:p>
        </p:txBody>
      </p:sp>
      <p:sp>
        <p:nvSpPr>
          <p:cNvPr id="33" name="bg object 33"/>
          <p:cNvSpPr/>
          <p:nvPr/>
        </p:nvSpPr>
        <p:spPr>
          <a:xfrm>
            <a:off x="10871326" y="6223346"/>
            <a:ext cx="304993" cy="70467"/>
          </a:xfrm>
          <a:custGeom>
            <a:avLst/>
            <a:gdLst/>
            <a:ahLst/>
            <a:cxnLst/>
            <a:rect l="l" t="t" r="r" b="b"/>
            <a:pathLst>
              <a:path w="502919" h="116204">
                <a:moveTo>
                  <a:pt x="0" y="116006"/>
                </a:moveTo>
                <a:lnTo>
                  <a:pt x="502393" y="116006"/>
                </a:lnTo>
                <a:lnTo>
                  <a:pt x="502393" y="0"/>
                </a:lnTo>
                <a:lnTo>
                  <a:pt x="0" y="0"/>
                </a:lnTo>
                <a:lnTo>
                  <a:pt x="0" y="116006"/>
                </a:lnTo>
                <a:close/>
              </a:path>
            </a:pathLst>
          </a:custGeom>
          <a:solidFill>
            <a:srgbClr val="FFFFFF"/>
          </a:solidFill>
        </p:spPr>
        <p:txBody>
          <a:bodyPr wrap="square" lIns="0" tIns="0" rIns="0" bIns="0" rtlCol="0"/>
          <a:lstStyle/>
          <a:p>
            <a:endParaRPr sz="1092"/>
          </a:p>
        </p:txBody>
      </p:sp>
      <p:sp>
        <p:nvSpPr>
          <p:cNvPr id="2" name="Holder 2"/>
          <p:cNvSpPr>
            <a:spLocks noGrp="1"/>
          </p:cNvSpPr>
          <p:nvPr>
            <p:ph type="title"/>
          </p:nvPr>
        </p:nvSpPr>
        <p:spPr>
          <a:xfrm>
            <a:off x="2764842" y="297077"/>
            <a:ext cx="6662316" cy="761747"/>
          </a:xfrm>
          <a:prstGeom prst="rect">
            <a:avLst/>
          </a:prstGeom>
        </p:spPr>
        <p:txBody>
          <a:bodyPr wrap="square" lIns="0" tIns="0" rIns="0" bIns="0">
            <a:spAutoFit/>
          </a:bodyPr>
          <a:lstStyle>
            <a:lvl1pPr>
              <a:defRPr sz="4950" b="0" i="0">
                <a:solidFill>
                  <a:srgbClr val="009CDD"/>
                </a:solidFill>
                <a:latin typeface="Arial"/>
                <a:cs typeface="Arial"/>
              </a:defRPr>
            </a:lvl1pPr>
          </a:lstStyle>
          <a:p>
            <a:endParaRPr/>
          </a:p>
        </p:txBody>
      </p:sp>
      <p:sp>
        <p:nvSpPr>
          <p:cNvPr id="3" name="Holder 3"/>
          <p:cNvSpPr>
            <a:spLocks noGrp="1"/>
          </p:cNvSpPr>
          <p:nvPr>
            <p:ph type="body" idx="1"/>
          </p:nvPr>
        </p:nvSpPr>
        <p:spPr>
          <a:xfrm>
            <a:off x="3268898" y="1712012"/>
            <a:ext cx="6871574" cy="507831"/>
          </a:xfrm>
          <a:prstGeom prst="rect">
            <a:avLst/>
          </a:prstGeom>
        </p:spPr>
        <p:txBody>
          <a:bodyPr wrap="square" lIns="0" tIns="0" rIns="0" bIns="0">
            <a:spAutoFit/>
          </a:bodyPr>
          <a:lstStyle>
            <a:lvl1pPr>
              <a:defRPr sz="3300" b="0" i="0">
                <a:solidFill>
                  <a:srgbClr val="384050"/>
                </a:solidFill>
                <a:latin typeface="Lucida Sans Unicode"/>
                <a:cs typeface="Lucida Sans Unicode"/>
              </a:defRPr>
            </a:lvl1pPr>
          </a:lstStyle>
          <a:p>
            <a:endParaRPr/>
          </a:p>
        </p:txBody>
      </p:sp>
      <p:sp>
        <p:nvSpPr>
          <p:cNvPr id="4" name="Holder 4"/>
          <p:cNvSpPr>
            <a:spLocks noGrp="1"/>
          </p:cNvSpPr>
          <p:nvPr>
            <p:ph type="ftr" sz="quarter" idx="5"/>
          </p:nvPr>
        </p:nvSpPr>
        <p:spPr>
          <a:xfrm>
            <a:off x="9390297" y="6385399"/>
            <a:ext cx="1793371" cy="494623"/>
          </a:xfrm>
          <a:prstGeom prst="rect">
            <a:avLst/>
          </a:prstGeom>
        </p:spPr>
        <p:txBody>
          <a:bodyPr wrap="square" lIns="0" tIns="0" rIns="0" bIns="0">
            <a:spAutoFit/>
          </a:bodyPr>
          <a:lstStyle>
            <a:lvl1pPr>
              <a:defRPr sz="1607" b="0" i="0">
                <a:solidFill>
                  <a:schemeClr val="bg1"/>
                </a:solidFill>
                <a:latin typeface="Arial Black"/>
                <a:cs typeface="Arial Black"/>
              </a:defRPr>
            </a:lvl1pPr>
          </a:lstStyle>
          <a:p>
            <a:pPr marL="7701">
              <a:spcBef>
                <a:spcPts val="293"/>
              </a:spcBef>
            </a:pPr>
            <a:r>
              <a:rPr lang="fr-FR" spc="-143"/>
              <a:t>La</a:t>
            </a:r>
            <a:r>
              <a:rPr lang="fr-FR" spc="-215"/>
              <a:t> </a:t>
            </a:r>
            <a:r>
              <a:rPr lang="fr-FR" spc="-88"/>
              <a:t>Région</a:t>
            </a:r>
            <a:r>
              <a:rPr lang="fr-FR" spc="-212"/>
              <a:t> </a:t>
            </a:r>
            <a:r>
              <a:rPr lang="fr-FR" spc="-58"/>
              <a:t>qui</a:t>
            </a:r>
            <a:r>
              <a:rPr lang="fr-FR" spc="-212"/>
              <a:t> </a:t>
            </a:r>
            <a:r>
              <a:rPr lang="fr-FR" spc="-61"/>
              <a:t>agit</a:t>
            </a:r>
            <a:endParaRPr lang="fr-FR" spc="-61"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6/11/2025</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7873909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cid:image015.png@01DBC0CA.8B540DF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hyperlink" Target="https://eur-lex.europa.eu/legal-content/FR/TXT/?uri=OJ:L_202401610"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legifrance.gouv.fr/codes/article_lc/LEGIARTI00005121498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0"/>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9CDD"/>
          </a:solidFill>
        </p:spPr>
        <p:txBody>
          <a:bodyPr wrap="square" lIns="0" tIns="0" rIns="0" bIns="0" rtlCol="0"/>
          <a:lstStyle/>
          <a:p>
            <a:endParaRPr sz="1092"/>
          </a:p>
        </p:txBody>
      </p:sp>
      <p:grpSp>
        <p:nvGrpSpPr>
          <p:cNvPr id="3" name="object 3"/>
          <p:cNvGrpSpPr/>
          <p:nvPr/>
        </p:nvGrpSpPr>
        <p:grpSpPr>
          <a:xfrm>
            <a:off x="8806792" y="3694428"/>
            <a:ext cx="3393959" cy="3172162"/>
            <a:chOff x="14522346" y="6092385"/>
            <a:chExt cx="5596890" cy="5231130"/>
          </a:xfrm>
        </p:grpSpPr>
        <p:sp>
          <p:nvSpPr>
            <p:cNvPr id="4" name="object 4"/>
            <p:cNvSpPr/>
            <p:nvPr/>
          </p:nvSpPr>
          <p:spPr>
            <a:xfrm>
              <a:off x="14536905" y="6106945"/>
              <a:ext cx="5567680" cy="5201920"/>
            </a:xfrm>
            <a:custGeom>
              <a:avLst/>
              <a:gdLst/>
              <a:ahLst/>
              <a:cxnLst/>
              <a:rect l="l" t="t" r="r" b="b"/>
              <a:pathLst>
                <a:path w="5567680" h="5201920">
                  <a:moveTo>
                    <a:pt x="587225" y="5201611"/>
                  </a:moveTo>
                  <a:lnTo>
                    <a:pt x="557008" y="5157252"/>
                  </a:lnTo>
                  <a:lnTo>
                    <a:pt x="532125" y="5119458"/>
                  </a:lnTo>
                  <a:lnTo>
                    <a:pt x="507747" y="5081307"/>
                  </a:lnTo>
                  <a:lnTo>
                    <a:pt x="483876" y="5042804"/>
                  </a:lnTo>
                  <a:lnTo>
                    <a:pt x="460519" y="5003953"/>
                  </a:lnTo>
                  <a:lnTo>
                    <a:pt x="437680" y="4964760"/>
                  </a:lnTo>
                  <a:lnTo>
                    <a:pt x="415364" y="4925228"/>
                  </a:lnTo>
                  <a:lnTo>
                    <a:pt x="393575" y="4885363"/>
                  </a:lnTo>
                  <a:lnTo>
                    <a:pt x="372318" y="4845170"/>
                  </a:lnTo>
                  <a:lnTo>
                    <a:pt x="351598" y="4804652"/>
                  </a:lnTo>
                  <a:lnTo>
                    <a:pt x="331420" y="4763816"/>
                  </a:lnTo>
                  <a:lnTo>
                    <a:pt x="311788" y="4722665"/>
                  </a:lnTo>
                  <a:lnTo>
                    <a:pt x="292707" y="4681204"/>
                  </a:lnTo>
                  <a:lnTo>
                    <a:pt x="274181" y="4639438"/>
                  </a:lnTo>
                  <a:lnTo>
                    <a:pt x="256217" y="4597372"/>
                  </a:lnTo>
                  <a:lnTo>
                    <a:pt x="238817" y="4555011"/>
                  </a:lnTo>
                  <a:lnTo>
                    <a:pt x="221988" y="4512359"/>
                  </a:lnTo>
                  <a:lnTo>
                    <a:pt x="205733" y="4469421"/>
                  </a:lnTo>
                  <a:lnTo>
                    <a:pt x="190058" y="4426201"/>
                  </a:lnTo>
                  <a:lnTo>
                    <a:pt x="174967" y="4382705"/>
                  </a:lnTo>
                  <a:lnTo>
                    <a:pt x="160465" y="4338937"/>
                  </a:lnTo>
                  <a:lnTo>
                    <a:pt x="146557" y="4294902"/>
                  </a:lnTo>
                  <a:lnTo>
                    <a:pt x="133247" y="4250605"/>
                  </a:lnTo>
                  <a:lnTo>
                    <a:pt x="120540" y="4206050"/>
                  </a:lnTo>
                  <a:lnTo>
                    <a:pt x="108441" y="4161242"/>
                  </a:lnTo>
                  <a:lnTo>
                    <a:pt x="96955" y="4116186"/>
                  </a:lnTo>
                  <a:lnTo>
                    <a:pt x="86086" y="4070887"/>
                  </a:lnTo>
                  <a:lnTo>
                    <a:pt x="75839" y="4025349"/>
                  </a:lnTo>
                  <a:lnTo>
                    <a:pt x="66218" y="3979577"/>
                  </a:lnTo>
                  <a:lnTo>
                    <a:pt x="57230" y="3933575"/>
                  </a:lnTo>
                  <a:lnTo>
                    <a:pt x="48877" y="3887349"/>
                  </a:lnTo>
                  <a:lnTo>
                    <a:pt x="41166" y="3840904"/>
                  </a:lnTo>
                  <a:lnTo>
                    <a:pt x="34100" y="3794243"/>
                  </a:lnTo>
                  <a:lnTo>
                    <a:pt x="27685" y="3747372"/>
                  </a:lnTo>
                  <a:lnTo>
                    <a:pt x="21925" y="3700296"/>
                  </a:lnTo>
                  <a:lnTo>
                    <a:pt x="16825" y="3653018"/>
                  </a:lnTo>
                  <a:lnTo>
                    <a:pt x="12389" y="3605545"/>
                  </a:lnTo>
                  <a:lnTo>
                    <a:pt x="8623" y="3557880"/>
                  </a:lnTo>
                  <a:lnTo>
                    <a:pt x="5531" y="3510029"/>
                  </a:lnTo>
                  <a:lnTo>
                    <a:pt x="3118" y="3461995"/>
                  </a:lnTo>
                  <a:lnTo>
                    <a:pt x="1389" y="3413785"/>
                  </a:lnTo>
                  <a:lnTo>
                    <a:pt x="348" y="3365402"/>
                  </a:lnTo>
                  <a:lnTo>
                    <a:pt x="0" y="3316851"/>
                  </a:lnTo>
                  <a:lnTo>
                    <a:pt x="348" y="3268301"/>
                  </a:lnTo>
                  <a:lnTo>
                    <a:pt x="1389" y="3219918"/>
                  </a:lnTo>
                  <a:lnTo>
                    <a:pt x="3118" y="3171707"/>
                  </a:lnTo>
                  <a:lnTo>
                    <a:pt x="5531" y="3123674"/>
                  </a:lnTo>
                  <a:lnTo>
                    <a:pt x="8623" y="3075823"/>
                  </a:lnTo>
                  <a:lnTo>
                    <a:pt x="12389" y="3028158"/>
                  </a:lnTo>
                  <a:lnTo>
                    <a:pt x="16825" y="2980684"/>
                  </a:lnTo>
                  <a:lnTo>
                    <a:pt x="21925" y="2933407"/>
                  </a:lnTo>
                  <a:lnTo>
                    <a:pt x="27685" y="2886331"/>
                  </a:lnTo>
                  <a:lnTo>
                    <a:pt x="34100" y="2839460"/>
                  </a:lnTo>
                  <a:lnTo>
                    <a:pt x="41166" y="2792799"/>
                  </a:lnTo>
                  <a:lnTo>
                    <a:pt x="48877" y="2746353"/>
                  </a:lnTo>
                  <a:lnTo>
                    <a:pt x="57230" y="2700128"/>
                  </a:lnTo>
                  <a:lnTo>
                    <a:pt x="66218" y="2654126"/>
                  </a:lnTo>
                  <a:lnTo>
                    <a:pt x="75839" y="2608354"/>
                  </a:lnTo>
                  <a:lnTo>
                    <a:pt x="86086" y="2562816"/>
                  </a:lnTo>
                  <a:lnTo>
                    <a:pt x="96955" y="2517517"/>
                  </a:lnTo>
                  <a:lnTo>
                    <a:pt x="108441" y="2472461"/>
                  </a:lnTo>
                  <a:lnTo>
                    <a:pt x="120540" y="2427653"/>
                  </a:lnTo>
                  <a:lnTo>
                    <a:pt x="133247" y="2383098"/>
                  </a:lnTo>
                  <a:lnTo>
                    <a:pt x="146557" y="2338800"/>
                  </a:lnTo>
                  <a:lnTo>
                    <a:pt x="160465" y="2294765"/>
                  </a:lnTo>
                  <a:lnTo>
                    <a:pt x="174967" y="2250998"/>
                  </a:lnTo>
                  <a:lnTo>
                    <a:pt x="190058" y="2207502"/>
                  </a:lnTo>
                  <a:lnTo>
                    <a:pt x="205733" y="2164282"/>
                  </a:lnTo>
                  <a:lnTo>
                    <a:pt x="221988" y="2121344"/>
                  </a:lnTo>
                  <a:lnTo>
                    <a:pt x="238817" y="2078692"/>
                  </a:lnTo>
                  <a:lnTo>
                    <a:pt x="256217" y="2036330"/>
                  </a:lnTo>
                  <a:lnTo>
                    <a:pt x="274181" y="1994264"/>
                  </a:lnTo>
                  <a:lnTo>
                    <a:pt x="292707" y="1952499"/>
                  </a:lnTo>
                  <a:lnTo>
                    <a:pt x="311788" y="1911038"/>
                  </a:lnTo>
                  <a:lnTo>
                    <a:pt x="331420" y="1869887"/>
                  </a:lnTo>
                  <a:lnTo>
                    <a:pt x="351598" y="1829050"/>
                  </a:lnTo>
                  <a:lnTo>
                    <a:pt x="372318" y="1788533"/>
                  </a:lnTo>
                  <a:lnTo>
                    <a:pt x="393575" y="1748339"/>
                  </a:lnTo>
                  <a:lnTo>
                    <a:pt x="415364" y="1708474"/>
                  </a:lnTo>
                  <a:lnTo>
                    <a:pt x="437680" y="1668943"/>
                  </a:lnTo>
                  <a:lnTo>
                    <a:pt x="460519" y="1629749"/>
                  </a:lnTo>
                  <a:lnTo>
                    <a:pt x="483876" y="1590899"/>
                  </a:lnTo>
                  <a:lnTo>
                    <a:pt x="507747" y="1552395"/>
                  </a:lnTo>
                  <a:lnTo>
                    <a:pt x="532125" y="1514245"/>
                  </a:lnTo>
                  <a:lnTo>
                    <a:pt x="557008" y="1476451"/>
                  </a:lnTo>
                  <a:lnTo>
                    <a:pt x="582389" y="1439019"/>
                  </a:lnTo>
                  <a:lnTo>
                    <a:pt x="608265" y="1401953"/>
                  </a:lnTo>
                  <a:lnTo>
                    <a:pt x="634630" y="1365259"/>
                  </a:lnTo>
                  <a:lnTo>
                    <a:pt x="661480" y="1328940"/>
                  </a:lnTo>
                  <a:lnTo>
                    <a:pt x="688810" y="1293003"/>
                  </a:lnTo>
                  <a:lnTo>
                    <a:pt x="716616" y="1257450"/>
                  </a:lnTo>
                  <a:lnTo>
                    <a:pt x="744892" y="1222288"/>
                  </a:lnTo>
                  <a:lnTo>
                    <a:pt x="773634" y="1187521"/>
                  </a:lnTo>
                  <a:lnTo>
                    <a:pt x="802837" y="1153153"/>
                  </a:lnTo>
                  <a:lnTo>
                    <a:pt x="832497" y="1119190"/>
                  </a:lnTo>
                  <a:lnTo>
                    <a:pt x="862608" y="1085636"/>
                  </a:lnTo>
                  <a:lnTo>
                    <a:pt x="893166" y="1052495"/>
                  </a:lnTo>
                  <a:lnTo>
                    <a:pt x="924166" y="1019773"/>
                  </a:lnTo>
                  <a:lnTo>
                    <a:pt x="955604" y="987475"/>
                  </a:lnTo>
                  <a:lnTo>
                    <a:pt x="987475" y="955604"/>
                  </a:lnTo>
                  <a:lnTo>
                    <a:pt x="1019773" y="924166"/>
                  </a:lnTo>
                  <a:lnTo>
                    <a:pt x="1052495" y="893166"/>
                  </a:lnTo>
                  <a:lnTo>
                    <a:pt x="1085636" y="862608"/>
                  </a:lnTo>
                  <a:lnTo>
                    <a:pt x="1119190" y="832497"/>
                  </a:lnTo>
                  <a:lnTo>
                    <a:pt x="1153153" y="802837"/>
                  </a:lnTo>
                  <a:lnTo>
                    <a:pt x="1187521" y="773634"/>
                  </a:lnTo>
                  <a:lnTo>
                    <a:pt x="1222288" y="744892"/>
                  </a:lnTo>
                  <a:lnTo>
                    <a:pt x="1257450" y="716616"/>
                  </a:lnTo>
                  <a:lnTo>
                    <a:pt x="1293003" y="688810"/>
                  </a:lnTo>
                  <a:lnTo>
                    <a:pt x="1328940" y="661480"/>
                  </a:lnTo>
                  <a:lnTo>
                    <a:pt x="1365259" y="634630"/>
                  </a:lnTo>
                  <a:lnTo>
                    <a:pt x="1401953" y="608265"/>
                  </a:lnTo>
                  <a:lnTo>
                    <a:pt x="1439019" y="582389"/>
                  </a:lnTo>
                  <a:lnTo>
                    <a:pt x="1476451" y="557008"/>
                  </a:lnTo>
                  <a:lnTo>
                    <a:pt x="1514245" y="532125"/>
                  </a:lnTo>
                  <a:lnTo>
                    <a:pt x="1552395" y="507747"/>
                  </a:lnTo>
                  <a:lnTo>
                    <a:pt x="1590899" y="483876"/>
                  </a:lnTo>
                  <a:lnTo>
                    <a:pt x="1629749" y="460519"/>
                  </a:lnTo>
                  <a:lnTo>
                    <a:pt x="1668943" y="437680"/>
                  </a:lnTo>
                  <a:lnTo>
                    <a:pt x="1708474" y="415364"/>
                  </a:lnTo>
                  <a:lnTo>
                    <a:pt x="1748339" y="393575"/>
                  </a:lnTo>
                  <a:lnTo>
                    <a:pt x="1788533" y="372318"/>
                  </a:lnTo>
                  <a:lnTo>
                    <a:pt x="1829050" y="351598"/>
                  </a:lnTo>
                  <a:lnTo>
                    <a:pt x="1869887" y="331420"/>
                  </a:lnTo>
                  <a:lnTo>
                    <a:pt x="1911038" y="311788"/>
                  </a:lnTo>
                  <a:lnTo>
                    <a:pt x="1952499" y="292707"/>
                  </a:lnTo>
                  <a:lnTo>
                    <a:pt x="1994264" y="274181"/>
                  </a:lnTo>
                  <a:lnTo>
                    <a:pt x="2036330" y="256217"/>
                  </a:lnTo>
                  <a:lnTo>
                    <a:pt x="2078692" y="238817"/>
                  </a:lnTo>
                  <a:lnTo>
                    <a:pt x="2121344" y="221988"/>
                  </a:lnTo>
                  <a:lnTo>
                    <a:pt x="2164282" y="205733"/>
                  </a:lnTo>
                  <a:lnTo>
                    <a:pt x="2207502" y="190058"/>
                  </a:lnTo>
                  <a:lnTo>
                    <a:pt x="2250998" y="174967"/>
                  </a:lnTo>
                  <a:lnTo>
                    <a:pt x="2294765" y="160465"/>
                  </a:lnTo>
                  <a:lnTo>
                    <a:pt x="2338800" y="146557"/>
                  </a:lnTo>
                  <a:lnTo>
                    <a:pt x="2383098" y="133247"/>
                  </a:lnTo>
                  <a:lnTo>
                    <a:pt x="2427653" y="120540"/>
                  </a:lnTo>
                  <a:lnTo>
                    <a:pt x="2472461" y="108441"/>
                  </a:lnTo>
                  <a:lnTo>
                    <a:pt x="2517517" y="96955"/>
                  </a:lnTo>
                  <a:lnTo>
                    <a:pt x="2562816" y="86086"/>
                  </a:lnTo>
                  <a:lnTo>
                    <a:pt x="2608354" y="75839"/>
                  </a:lnTo>
                  <a:lnTo>
                    <a:pt x="2654126" y="66218"/>
                  </a:lnTo>
                  <a:lnTo>
                    <a:pt x="2700128" y="57230"/>
                  </a:lnTo>
                  <a:lnTo>
                    <a:pt x="2746353" y="48877"/>
                  </a:lnTo>
                  <a:lnTo>
                    <a:pt x="2792799" y="41166"/>
                  </a:lnTo>
                  <a:lnTo>
                    <a:pt x="2839460" y="34100"/>
                  </a:lnTo>
                  <a:lnTo>
                    <a:pt x="2886331" y="27685"/>
                  </a:lnTo>
                  <a:lnTo>
                    <a:pt x="2933407" y="21925"/>
                  </a:lnTo>
                  <a:lnTo>
                    <a:pt x="2980684" y="16825"/>
                  </a:lnTo>
                  <a:lnTo>
                    <a:pt x="3028158" y="12389"/>
                  </a:lnTo>
                  <a:lnTo>
                    <a:pt x="3075823" y="8623"/>
                  </a:lnTo>
                  <a:lnTo>
                    <a:pt x="3123674" y="5531"/>
                  </a:lnTo>
                  <a:lnTo>
                    <a:pt x="3171707" y="3118"/>
                  </a:lnTo>
                  <a:lnTo>
                    <a:pt x="3219918" y="1389"/>
                  </a:lnTo>
                  <a:lnTo>
                    <a:pt x="3268301" y="348"/>
                  </a:lnTo>
                  <a:lnTo>
                    <a:pt x="3316851" y="0"/>
                  </a:lnTo>
                  <a:lnTo>
                    <a:pt x="3365402" y="348"/>
                  </a:lnTo>
                  <a:lnTo>
                    <a:pt x="3413785" y="1389"/>
                  </a:lnTo>
                  <a:lnTo>
                    <a:pt x="3461996" y="3118"/>
                  </a:lnTo>
                  <a:lnTo>
                    <a:pt x="3510030" y="5531"/>
                  </a:lnTo>
                  <a:lnTo>
                    <a:pt x="3557881" y="8623"/>
                  </a:lnTo>
                  <a:lnTo>
                    <a:pt x="3605546" y="12389"/>
                  </a:lnTo>
                  <a:lnTo>
                    <a:pt x="3653020" y="16825"/>
                  </a:lnTo>
                  <a:lnTo>
                    <a:pt x="3700298" y="21925"/>
                  </a:lnTo>
                  <a:lnTo>
                    <a:pt x="3747374" y="27685"/>
                  </a:lnTo>
                  <a:lnTo>
                    <a:pt x="3794245" y="34100"/>
                  </a:lnTo>
                  <a:lnTo>
                    <a:pt x="3840906" y="41166"/>
                  </a:lnTo>
                  <a:lnTo>
                    <a:pt x="3887352" y="48877"/>
                  </a:lnTo>
                  <a:lnTo>
                    <a:pt x="3933578" y="57230"/>
                  </a:lnTo>
                  <a:lnTo>
                    <a:pt x="3979580" y="66218"/>
                  </a:lnTo>
                  <a:lnTo>
                    <a:pt x="4025352" y="75839"/>
                  </a:lnTo>
                  <a:lnTo>
                    <a:pt x="4070890" y="86086"/>
                  </a:lnTo>
                  <a:lnTo>
                    <a:pt x="4116190" y="96955"/>
                  </a:lnTo>
                  <a:lnTo>
                    <a:pt x="4161246" y="108441"/>
                  </a:lnTo>
                  <a:lnTo>
                    <a:pt x="4206054" y="120540"/>
                  </a:lnTo>
                  <a:lnTo>
                    <a:pt x="4250609" y="133247"/>
                  </a:lnTo>
                  <a:lnTo>
                    <a:pt x="4294906" y="146557"/>
                  </a:lnTo>
                  <a:lnTo>
                    <a:pt x="4338941" y="160465"/>
                  </a:lnTo>
                  <a:lnTo>
                    <a:pt x="4382709" y="174967"/>
                  </a:lnTo>
                  <a:lnTo>
                    <a:pt x="4426205" y="190058"/>
                  </a:lnTo>
                  <a:lnTo>
                    <a:pt x="4469425" y="205733"/>
                  </a:lnTo>
                  <a:lnTo>
                    <a:pt x="4512363" y="221988"/>
                  </a:lnTo>
                  <a:lnTo>
                    <a:pt x="4555015" y="238817"/>
                  </a:lnTo>
                  <a:lnTo>
                    <a:pt x="4597377" y="256217"/>
                  </a:lnTo>
                  <a:lnTo>
                    <a:pt x="4639443" y="274181"/>
                  </a:lnTo>
                  <a:lnTo>
                    <a:pt x="4681209" y="292707"/>
                  </a:lnTo>
                  <a:lnTo>
                    <a:pt x="4722669" y="311788"/>
                  </a:lnTo>
                  <a:lnTo>
                    <a:pt x="4763820" y="331420"/>
                  </a:lnTo>
                  <a:lnTo>
                    <a:pt x="4804657" y="351598"/>
                  </a:lnTo>
                  <a:lnTo>
                    <a:pt x="4845174" y="372318"/>
                  </a:lnTo>
                  <a:lnTo>
                    <a:pt x="4885368" y="393575"/>
                  </a:lnTo>
                  <a:lnTo>
                    <a:pt x="4925233" y="415364"/>
                  </a:lnTo>
                  <a:lnTo>
                    <a:pt x="4964765" y="437680"/>
                  </a:lnTo>
                  <a:lnTo>
                    <a:pt x="5003958" y="460519"/>
                  </a:lnTo>
                  <a:lnTo>
                    <a:pt x="5042809" y="483876"/>
                  </a:lnTo>
                  <a:lnTo>
                    <a:pt x="5081312" y="507747"/>
                  </a:lnTo>
                  <a:lnTo>
                    <a:pt x="5119463" y="532125"/>
                  </a:lnTo>
                  <a:lnTo>
                    <a:pt x="5157257" y="557008"/>
                  </a:lnTo>
                  <a:lnTo>
                    <a:pt x="5194689" y="582389"/>
                  </a:lnTo>
                  <a:lnTo>
                    <a:pt x="5231754" y="608265"/>
                  </a:lnTo>
                  <a:lnTo>
                    <a:pt x="5268449" y="634630"/>
                  </a:lnTo>
                  <a:lnTo>
                    <a:pt x="5304767" y="661480"/>
                  </a:lnTo>
                  <a:lnTo>
                    <a:pt x="5340705" y="688810"/>
                  </a:lnTo>
                  <a:lnTo>
                    <a:pt x="5376257" y="716616"/>
                  </a:lnTo>
                  <a:lnTo>
                    <a:pt x="5411419" y="744892"/>
                  </a:lnTo>
                  <a:lnTo>
                    <a:pt x="5446186" y="773634"/>
                  </a:lnTo>
                  <a:lnTo>
                    <a:pt x="5480554" y="802837"/>
                  </a:lnTo>
                  <a:lnTo>
                    <a:pt x="5514517" y="832497"/>
                  </a:lnTo>
                  <a:lnTo>
                    <a:pt x="5548071" y="862608"/>
                  </a:lnTo>
                  <a:lnTo>
                    <a:pt x="5567194" y="880241"/>
                  </a:lnTo>
                </a:path>
              </a:pathLst>
            </a:custGeom>
            <a:ln w="29119">
              <a:solidFill>
                <a:srgbClr val="FFFFFF"/>
              </a:solidFill>
            </a:ln>
          </p:spPr>
          <p:txBody>
            <a:bodyPr wrap="square" lIns="0" tIns="0" rIns="0" bIns="0" rtlCol="0"/>
            <a:lstStyle/>
            <a:p>
              <a:endParaRPr sz="1092"/>
            </a:p>
          </p:txBody>
        </p:sp>
        <p:sp>
          <p:nvSpPr>
            <p:cNvPr id="5" name="object 5"/>
            <p:cNvSpPr/>
            <p:nvPr/>
          </p:nvSpPr>
          <p:spPr>
            <a:xfrm>
              <a:off x="15597061" y="7504880"/>
              <a:ext cx="4319905" cy="3256915"/>
            </a:xfrm>
            <a:custGeom>
              <a:avLst/>
              <a:gdLst/>
              <a:ahLst/>
              <a:cxnLst/>
              <a:rect l="l" t="t" r="r" b="b"/>
              <a:pathLst>
                <a:path w="4319905" h="3256915">
                  <a:moveTo>
                    <a:pt x="2989872" y="1803806"/>
                  </a:moveTo>
                  <a:lnTo>
                    <a:pt x="2719159" y="1558620"/>
                  </a:lnTo>
                  <a:lnTo>
                    <a:pt x="2686875" y="1595221"/>
                  </a:lnTo>
                  <a:lnTo>
                    <a:pt x="2652915" y="1630235"/>
                  </a:lnTo>
                  <a:lnTo>
                    <a:pt x="2617343" y="1663611"/>
                  </a:lnTo>
                  <a:lnTo>
                    <a:pt x="2580208" y="1695297"/>
                  </a:lnTo>
                  <a:lnTo>
                    <a:pt x="2541587" y="1725206"/>
                  </a:lnTo>
                  <a:lnTo>
                    <a:pt x="2501544" y="1753298"/>
                  </a:lnTo>
                  <a:lnTo>
                    <a:pt x="2460129" y="1779511"/>
                  </a:lnTo>
                  <a:lnTo>
                    <a:pt x="2417419" y="1803755"/>
                  </a:lnTo>
                  <a:lnTo>
                    <a:pt x="2373465" y="1826006"/>
                  </a:lnTo>
                  <a:lnTo>
                    <a:pt x="2328329" y="1846160"/>
                  </a:lnTo>
                  <a:lnTo>
                    <a:pt x="2282075" y="1864194"/>
                  </a:lnTo>
                  <a:lnTo>
                    <a:pt x="2234768" y="1880019"/>
                  </a:lnTo>
                  <a:lnTo>
                    <a:pt x="2186470" y="1893582"/>
                  </a:lnTo>
                  <a:lnTo>
                    <a:pt x="2137257" y="1904822"/>
                  </a:lnTo>
                  <a:lnTo>
                    <a:pt x="2087156" y="1913674"/>
                  </a:lnTo>
                  <a:lnTo>
                    <a:pt x="2036267" y="1920074"/>
                  </a:lnTo>
                  <a:lnTo>
                    <a:pt x="1984629" y="1923948"/>
                  </a:lnTo>
                  <a:lnTo>
                    <a:pt x="1932317" y="1925269"/>
                  </a:lnTo>
                  <a:lnTo>
                    <a:pt x="1880603" y="1923986"/>
                  </a:lnTo>
                  <a:lnTo>
                    <a:pt x="1829574" y="1920189"/>
                  </a:lnTo>
                  <a:lnTo>
                    <a:pt x="1779257" y="1913940"/>
                  </a:lnTo>
                  <a:lnTo>
                    <a:pt x="1729714" y="1905292"/>
                  </a:lnTo>
                  <a:lnTo>
                    <a:pt x="1681022" y="1894319"/>
                  </a:lnTo>
                  <a:lnTo>
                    <a:pt x="1633245" y="1881060"/>
                  </a:lnTo>
                  <a:lnTo>
                    <a:pt x="1586420" y="1865591"/>
                  </a:lnTo>
                  <a:lnTo>
                    <a:pt x="1540611" y="1847977"/>
                  </a:lnTo>
                  <a:lnTo>
                    <a:pt x="1495894" y="1828253"/>
                  </a:lnTo>
                  <a:lnTo>
                    <a:pt x="1452333" y="1806511"/>
                  </a:lnTo>
                  <a:lnTo>
                    <a:pt x="1409966" y="1782787"/>
                  </a:lnTo>
                  <a:lnTo>
                    <a:pt x="1368856" y="1757146"/>
                  </a:lnTo>
                  <a:lnTo>
                    <a:pt x="1329080" y="1729663"/>
                  </a:lnTo>
                  <a:lnTo>
                    <a:pt x="1290688" y="1700390"/>
                  </a:lnTo>
                  <a:lnTo>
                    <a:pt x="1253744" y="1669376"/>
                  </a:lnTo>
                  <a:lnTo>
                    <a:pt x="1218298" y="1636699"/>
                  </a:lnTo>
                  <a:lnTo>
                    <a:pt x="1184427" y="1602409"/>
                  </a:lnTo>
                  <a:lnTo>
                    <a:pt x="858443" y="1602409"/>
                  </a:lnTo>
                  <a:lnTo>
                    <a:pt x="0" y="3071838"/>
                  </a:lnTo>
                  <a:lnTo>
                    <a:pt x="315950" y="3256572"/>
                  </a:lnTo>
                  <a:lnTo>
                    <a:pt x="929614" y="2205939"/>
                  </a:lnTo>
                  <a:lnTo>
                    <a:pt x="928065" y="2205659"/>
                  </a:lnTo>
                  <a:lnTo>
                    <a:pt x="1058468" y="1981758"/>
                  </a:lnTo>
                  <a:lnTo>
                    <a:pt x="1096733" y="2011578"/>
                  </a:lnTo>
                  <a:lnTo>
                    <a:pt x="1136040" y="2040064"/>
                  </a:lnTo>
                  <a:lnTo>
                    <a:pt x="1176362" y="2067204"/>
                  </a:lnTo>
                  <a:lnTo>
                    <a:pt x="1217663" y="2092972"/>
                  </a:lnTo>
                  <a:lnTo>
                    <a:pt x="1259916" y="2117306"/>
                  </a:lnTo>
                  <a:lnTo>
                    <a:pt x="1303070" y="2140191"/>
                  </a:lnTo>
                  <a:lnTo>
                    <a:pt x="1347114" y="2161590"/>
                  </a:lnTo>
                  <a:lnTo>
                    <a:pt x="1392008" y="2181466"/>
                  </a:lnTo>
                  <a:lnTo>
                    <a:pt x="1437716" y="2199805"/>
                  </a:lnTo>
                  <a:lnTo>
                    <a:pt x="1484198" y="2216543"/>
                  </a:lnTo>
                  <a:lnTo>
                    <a:pt x="1531429" y="2231669"/>
                  </a:lnTo>
                  <a:lnTo>
                    <a:pt x="1579384" y="2245131"/>
                  </a:lnTo>
                  <a:lnTo>
                    <a:pt x="1628025" y="2256917"/>
                  </a:lnTo>
                  <a:lnTo>
                    <a:pt x="1677301" y="2266975"/>
                  </a:lnTo>
                  <a:lnTo>
                    <a:pt x="1727200" y="2275281"/>
                  </a:lnTo>
                  <a:lnTo>
                    <a:pt x="1777695" y="2281796"/>
                  </a:lnTo>
                  <a:lnTo>
                    <a:pt x="1828723" y="2286495"/>
                  </a:lnTo>
                  <a:lnTo>
                    <a:pt x="1880273" y="2289340"/>
                  </a:lnTo>
                  <a:lnTo>
                    <a:pt x="1932317" y="2290305"/>
                  </a:lnTo>
                  <a:lnTo>
                    <a:pt x="1984959" y="2289327"/>
                  </a:lnTo>
                  <a:lnTo>
                    <a:pt x="2037118" y="2286419"/>
                  </a:lnTo>
                  <a:lnTo>
                    <a:pt x="2088756" y="2281605"/>
                  </a:lnTo>
                  <a:lnTo>
                    <a:pt x="2139823" y="2274938"/>
                  </a:lnTo>
                  <a:lnTo>
                    <a:pt x="2190292" y="2266454"/>
                  </a:lnTo>
                  <a:lnTo>
                    <a:pt x="2240127" y="2256155"/>
                  </a:lnTo>
                  <a:lnTo>
                    <a:pt x="2289302" y="2244115"/>
                  </a:lnTo>
                  <a:lnTo>
                    <a:pt x="2337778" y="2230348"/>
                  </a:lnTo>
                  <a:lnTo>
                    <a:pt x="2385517" y="2214892"/>
                  </a:lnTo>
                  <a:lnTo>
                    <a:pt x="2432481" y="2197773"/>
                  </a:lnTo>
                  <a:lnTo>
                    <a:pt x="2478646" y="2179040"/>
                  </a:lnTo>
                  <a:lnTo>
                    <a:pt x="2523960" y="2158720"/>
                  </a:lnTo>
                  <a:lnTo>
                    <a:pt x="2568410" y="2136851"/>
                  </a:lnTo>
                  <a:lnTo>
                    <a:pt x="2611958" y="2113470"/>
                  </a:lnTo>
                  <a:lnTo>
                    <a:pt x="2654554" y="2088603"/>
                  </a:lnTo>
                  <a:lnTo>
                    <a:pt x="2696184" y="2062276"/>
                  </a:lnTo>
                  <a:lnTo>
                    <a:pt x="2736799" y="2034552"/>
                  </a:lnTo>
                  <a:lnTo>
                    <a:pt x="2776359" y="2005444"/>
                  </a:lnTo>
                  <a:lnTo>
                    <a:pt x="2814840" y="1975002"/>
                  </a:lnTo>
                  <a:lnTo>
                    <a:pt x="2852216" y="1943239"/>
                  </a:lnTo>
                  <a:lnTo>
                    <a:pt x="2888437" y="1910207"/>
                  </a:lnTo>
                  <a:lnTo>
                    <a:pt x="2923476" y="1875929"/>
                  </a:lnTo>
                  <a:lnTo>
                    <a:pt x="2957296" y="1840445"/>
                  </a:lnTo>
                  <a:lnTo>
                    <a:pt x="2989872" y="1803806"/>
                  </a:lnTo>
                  <a:close/>
                </a:path>
                <a:path w="4319905" h="3256915">
                  <a:moveTo>
                    <a:pt x="4126814" y="2329827"/>
                  </a:moveTo>
                  <a:lnTo>
                    <a:pt x="2768879" y="0"/>
                  </a:lnTo>
                  <a:lnTo>
                    <a:pt x="2451912" y="0"/>
                  </a:lnTo>
                  <a:lnTo>
                    <a:pt x="1703603" y="1284757"/>
                  </a:lnTo>
                  <a:lnTo>
                    <a:pt x="2019909" y="1468996"/>
                  </a:lnTo>
                  <a:lnTo>
                    <a:pt x="2609964" y="455815"/>
                  </a:lnTo>
                  <a:lnTo>
                    <a:pt x="3810101" y="2513292"/>
                  </a:lnTo>
                  <a:lnTo>
                    <a:pt x="4126814" y="2329827"/>
                  </a:lnTo>
                  <a:close/>
                </a:path>
                <a:path w="4319905" h="3256915">
                  <a:moveTo>
                    <a:pt x="4319321" y="2890558"/>
                  </a:moveTo>
                  <a:lnTo>
                    <a:pt x="974001" y="2890558"/>
                  </a:lnTo>
                  <a:lnTo>
                    <a:pt x="974001" y="3256572"/>
                  </a:lnTo>
                  <a:lnTo>
                    <a:pt x="4319321" y="3256572"/>
                  </a:lnTo>
                  <a:lnTo>
                    <a:pt x="4319321" y="2890558"/>
                  </a:lnTo>
                  <a:close/>
                </a:path>
              </a:pathLst>
            </a:custGeom>
            <a:solidFill>
              <a:srgbClr val="FFFFFF">
                <a:alpha val="50000"/>
              </a:srgbClr>
            </a:solidFill>
          </p:spPr>
          <p:txBody>
            <a:bodyPr wrap="square" lIns="0" tIns="0" rIns="0" bIns="0" rtlCol="0"/>
            <a:lstStyle/>
            <a:p>
              <a:endParaRPr sz="1092"/>
            </a:p>
          </p:txBody>
        </p:sp>
      </p:grpSp>
      <p:sp>
        <p:nvSpPr>
          <p:cNvPr id="6" name="object 6"/>
          <p:cNvSpPr/>
          <p:nvPr/>
        </p:nvSpPr>
        <p:spPr>
          <a:xfrm>
            <a:off x="2079615" y="801862"/>
            <a:ext cx="291494" cy="459767"/>
          </a:xfrm>
          <a:custGeom>
            <a:avLst/>
            <a:gdLst/>
            <a:ahLst/>
            <a:cxnLst/>
            <a:rect l="l" t="t" r="r" b="b"/>
            <a:pathLst>
              <a:path w="480695" h="758189">
                <a:moveTo>
                  <a:pt x="480110" y="623570"/>
                </a:moveTo>
                <a:lnTo>
                  <a:pt x="171704" y="623570"/>
                </a:lnTo>
                <a:lnTo>
                  <a:pt x="171704" y="0"/>
                </a:lnTo>
                <a:lnTo>
                  <a:pt x="0" y="0"/>
                </a:lnTo>
                <a:lnTo>
                  <a:pt x="0" y="623570"/>
                </a:lnTo>
                <a:lnTo>
                  <a:pt x="0" y="758190"/>
                </a:lnTo>
                <a:lnTo>
                  <a:pt x="480110" y="758190"/>
                </a:lnTo>
                <a:lnTo>
                  <a:pt x="480110" y="623570"/>
                </a:lnTo>
                <a:close/>
              </a:path>
            </a:pathLst>
          </a:custGeom>
          <a:solidFill>
            <a:srgbClr val="FFFFFF"/>
          </a:solidFill>
        </p:spPr>
        <p:txBody>
          <a:bodyPr wrap="square" lIns="0" tIns="0" rIns="0" bIns="0" rtlCol="0"/>
          <a:lstStyle/>
          <a:p>
            <a:endParaRPr sz="1092"/>
          </a:p>
        </p:txBody>
      </p:sp>
      <p:sp>
        <p:nvSpPr>
          <p:cNvPr id="7" name="object 7"/>
          <p:cNvSpPr/>
          <p:nvPr/>
        </p:nvSpPr>
        <p:spPr>
          <a:xfrm>
            <a:off x="2422385" y="917551"/>
            <a:ext cx="304971" cy="351179"/>
          </a:xfrm>
          <a:custGeom>
            <a:avLst/>
            <a:gdLst/>
            <a:ahLst/>
            <a:cxnLst/>
            <a:rect l="l" t="t" r="r" b="b"/>
            <a:pathLst>
              <a:path w="502920" h="579119">
                <a:moveTo>
                  <a:pt x="485578" y="111274"/>
                </a:moveTo>
                <a:lnTo>
                  <a:pt x="260714" y="111274"/>
                </a:lnTo>
                <a:lnTo>
                  <a:pt x="304311" y="117933"/>
                </a:lnTo>
                <a:lnTo>
                  <a:pt x="332008" y="137511"/>
                </a:lnTo>
                <a:lnTo>
                  <a:pt x="346585" y="169407"/>
                </a:lnTo>
                <a:lnTo>
                  <a:pt x="350827" y="213019"/>
                </a:lnTo>
                <a:lnTo>
                  <a:pt x="350827" y="235270"/>
                </a:lnTo>
                <a:lnTo>
                  <a:pt x="288263" y="235270"/>
                </a:lnTo>
                <a:lnTo>
                  <a:pt x="227202" y="237618"/>
                </a:lnTo>
                <a:lnTo>
                  <a:pt x="171700" y="244910"/>
                </a:lnTo>
                <a:lnTo>
                  <a:pt x="122552" y="257519"/>
                </a:lnTo>
                <a:lnTo>
                  <a:pt x="80556" y="275817"/>
                </a:lnTo>
                <a:lnTo>
                  <a:pt x="46506" y="300178"/>
                </a:lnTo>
                <a:lnTo>
                  <a:pt x="21200" y="330973"/>
                </a:lnTo>
                <a:lnTo>
                  <a:pt x="5432" y="368576"/>
                </a:lnTo>
                <a:lnTo>
                  <a:pt x="0" y="413359"/>
                </a:lnTo>
                <a:lnTo>
                  <a:pt x="6747" y="466078"/>
                </a:lnTo>
                <a:lnTo>
                  <a:pt x="25711" y="508026"/>
                </a:lnTo>
                <a:lnTo>
                  <a:pt x="54980" y="539732"/>
                </a:lnTo>
                <a:lnTo>
                  <a:pt x="92637" y="561724"/>
                </a:lnTo>
                <a:lnTo>
                  <a:pt x="136768" y="574532"/>
                </a:lnTo>
                <a:lnTo>
                  <a:pt x="185460" y="578683"/>
                </a:lnTo>
                <a:lnTo>
                  <a:pt x="243837" y="572692"/>
                </a:lnTo>
                <a:lnTo>
                  <a:pt x="289885" y="556170"/>
                </a:lnTo>
                <a:lnTo>
                  <a:pt x="325587" y="531298"/>
                </a:lnTo>
                <a:lnTo>
                  <a:pt x="352931" y="500257"/>
                </a:lnTo>
                <a:lnTo>
                  <a:pt x="502393" y="500257"/>
                </a:lnTo>
                <a:lnTo>
                  <a:pt x="502393" y="471640"/>
                </a:lnTo>
                <a:lnTo>
                  <a:pt x="231050" y="471640"/>
                </a:lnTo>
                <a:lnTo>
                  <a:pt x="194769" y="466872"/>
                </a:lnTo>
                <a:lnTo>
                  <a:pt x="169712" y="453363"/>
                </a:lnTo>
                <a:lnTo>
                  <a:pt x="155186" y="432298"/>
                </a:lnTo>
                <a:lnTo>
                  <a:pt x="150498" y="404867"/>
                </a:lnTo>
                <a:lnTo>
                  <a:pt x="160004" y="367579"/>
                </a:lnTo>
                <a:lnTo>
                  <a:pt x="187596" y="343401"/>
                </a:lnTo>
                <a:lnTo>
                  <a:pt x="231884" y="330350"/>
                </a:lnTo>
                <a:lnTo>
                  <a:pt x="291478" y="326440"/>
                </a:lnTo>
                <a:lnTo>
                  <a:pt x="502393" y="326440"/>
                </a:lnTo>
                <a:lnTo>
                  <a:pt x="502393" y="205606"/>
                </a:lnTo>
                <a:lnTo>
                  <a:pt x="497983" y="153562"/>
                </a:lnTo>
                <a:lnTo>
                  <a:pt x="485578" y="111274"/>
                </a:lnTo>
                <a:close/>
              </a:path>
              <a:path w="502920" h="579119">
                <a:moveTo>
                  <a:pt x="502393" y="500257"/>
                </a:moveTo>
                <a:lnTo>
                  <a:pt x="352931" y="500257"/>
                </a:lnTo>
                <a:lnTo>
                  <a:pt x="352931" y="567040"/>
                </a:lnTo>
                <a:lnTo>
                  <a:pt x="502393" y="567040"/>
                </a:lnTo>
                <a:lnTo>
                  <a:pt x="502393" y="500257"/>
                </a:lnTo>
                <a:close/>
              </a:path>
              <a:path w="502920" h="579119">
                <a:moveTo>
                  <a:pt x="502393" y="326440"/>
                </a:moveTo>
                <a:lnTo>
                  <a:pt x="350827" y="326440"/>
                </a:lnTo>
                <a:lnTo>
                  <a:pt x="350827" y="373077"/>
                </a:lnTo>
                <a:lnTo>
                  <a:pt x="341652" y="414403"/>
                </a:lnTo>
                <a:lnTo>
                  <a:pt x="316379" y="445403"/>
                </a:lnTo>
                <a:lnTo>
                  <a:pt x="278385" y="464881"/>
                </a:lnTo>
                <a:lnTo>
                  <a:pt x="231050" y="471640"/>
                </a:lnTo>
                <a:lnTo>
                  <a:pt x="502393" y="471640"/>
                </a:lnTo>
                <a:lnTo>
                  <a:pt x="502393" y="326440"/>
                </a:lnTo>
                <a:close/>
              </a:path>
              <a:path w="502920" h="579119">
                <a:moveTo>
                  <a:pt x="270274" y="0"/>
                </a:moveTo>
                <a:lnTo>
                  <a:pt x="221007" y="2760"/>
                </a:lnTo>
                <a:lnTo>
                  <a:pt x="175454" y="11160"/>
                </a:lnTo>
                <a:lnTo>
                  <a:pt x="134348" y="25373"/>
                </a:lnTo>
                <a:lnTo>
                  <a:pt x="98427" y="45570"/>
                </a:lnTo>
                <a:lnTo>
                  <a:pt x="68418" y="71930"/>
                </a:lnTo>
                <a:lnTo>
                  <a:pt x="45056" y="104626"/>
                </a:lnTo>
                <a:lnTo>
                  <a:pt x="29073" y="143831"/>
                </a:lnTo>
                <a:lnTo>
                  <a:pt x="21203" y="189721"/>
                </a:lnTo>
                <a:lnTo>
                  <a:pt x="166424" y="189721"/>
                </a:lnTo>
                <a:lnTo>
                  <a:pt x="175342" y="157343"/>
                </a:lnTo>
                <a:lnTo>
                  <a:pt x="193304" y="132612"/>
                </a:lnTo>
                <a:lnTo>
                  <a:pt x="221398" y="116824"/>
                </a:lnTo>
                <a:lnTo>
                  <a:pt x="260714" y="111274"/>
                </a:lnTo>
                <a:lnTo>
                  <a:pt x="485578" y="111274"/>
                </a:lnTo>
                <a:lnTo>
                  <a:pt x="485201" y="109988"/>
                </a:lnTo>
                <a:lnTo>
                  <a:pt x="464719" y="74414"/>
                </a:lnTo>
                <a:lnTo>
                  <a:pt x="437206" y="46366"/>
                </a:lnTo>
                <a:lnTo>
                  <a:pt x="403331" y="25371"/>
                </a:lnTo>
                <a:lnTo>
                  <a:pt x="363774" y="10962"/>
                </a:lnTo>
                <a:lnTo>
                  <a:pt x="319197" y="2661"/>
                </a:lnTo>
                <a:lnTo>
                  <a:pt x="270274" y="0"/>
                </a:lnTo>
                <a:close/>
              </a:path>
            </a:pathLst>
          </a:custGeom>
          <a:solidFill>
            <a:srgbClr val="FFFFFF"/>
          </a:solidFill>
        </p:spPr>
        <p:txBody>
          <a:bodyPr wrap="square" lIns="0" tIns="0" rIns="0" bIns="0" rtlCol="0"/>
          <a:lstStyle/>
          <a:p>
            <a:endParaRPr sz="1092"/>
          </a:p>
        </p:txBody>
      </p:sp>
      <p:sp>
        <p:nvSpPr>
          <p:cNvPr id="8" name="object 8"/>
          <p:cNvSpPr/>
          <p:nvPr/>
        </p:nvSpPr>
        <p:spPr>
          <a:xfrm>
            <a:off x="2946203" y="801859"/>
            <a:ext cx="369277" cy="459767"/>
          </a:xfrm>
          <a:custGeom>
            <a:avLst/>
            <a:gdLst/>
            <a:ahLst/>
            <a:cxnLst/>
            <a:rect l="l" t="t" r="r" b="b"/>
            <a:pathLst>
              <a:path w="608964" h="758189">
                <a:moveTo>
                  <a:pt x="271342" y="0"/>
                </a:moveTo>
                <a:lnTo>
                  <a:pt x="0" y="0"/>
                </a:lnTo>
                <a:lnTo>
                  <a:pt x="0" y="757830"/>
                </a:lnTo>
                <a:lnTo>
                  <a:pt x="170644" y="757830"/>
                </a:lnTo>
                <a:lnTo>
                  <a:pt x="170644" y="465305"/>
                </a:lnTo>
                <a:lnTo>
                  <a:pt x="426536" y="465305"/>
                </a:lnTo>
                <a:lnTo>
                  <a:pt x="408081" y="435620"/>
                </a:lnTo>
                <a:lnTo>
                  <a:pt x="450528" y="419446"/>
                </a:lnTo>
                <a:lnTo>
                  <a:pt x="488032" y="397062"/>
                </a:lnTo>
                <a:lnTo>
                  <a:pt x="519354" y="367910"/>
                </a:lnTo>
                <a:lnTo>
                  <a:pt x="531941" y="348701"/>
                </a:lnTo>
                <a:lnTo>
                  <a:pt x="170644" y="348701"/>
                </a:lnTo>
                <a:lnTo>
                  <a:pt x="170644" y="131399"/>
                </a:lnTo>
                <a:lnTo>
                  <a:pt x="544227" y="131399"/>
                </a:lnTo>
                <a:lnTo>
                  <a:pt x="527831" y="100647"/>
                </a:lnTo>
                <a:lnTo>
                  <a:pt x="500849" y="69530"/>
                </a:lnTo>
                <a:lnTo>
                  <a:pt x="467038" y="44266"/>
                </a:lnTo>
                <a:lnTo>
                  <a:pt x="426789" y="24769"/>
                </a:lnTo>
                <a:lnTo>
                  <a:pt x="380494" y="10950"/>
                </a:lnTo>
                <a:lnTo>
                  <a:pt x="328548" y="2723"/>
                </a:lnTo>
                <a:lnTo>
                  <a:pt x="271342" y="0"/>
                </a:lnTo>
                <a:close/>
              </a:path>
              <a:path w="608964" h="758189">
                <a:moveTo>
                  <a:pt x="426536" y="465305"/>
                </a:moveTo>
                <a:lnTo>
                  <a:pt x="244830" y="465305"/>
                </a:lnTo>
                <a:lnTo>
                  <a:pt x="426081" y="757830"/>
                </a:lnTo>
                <a:lnTo>
                  <a:pt x="608389" y="757830"/>
                </a:lnTo>
                <a:lnTo>
                  <a:pt x="426536" y="465305"/>
                </a:lnTo>
                <a:close/>
              </a:path>
              <a:path w="608964" h="758189">
                <a:moveTo>
                  <a:pt x="544227" y="131399"/>
                </a:moveTo>
                <a:lnTo>
                  <a:pt x="267101" y="131399"/>
                </a:lnTo>
                <a:lnTo>
                  <a:pt x="322175" y="136750"/>
                </a:lnTo>
                <a:lnTo>
                  <a:pt x="362745" y="154325"/>
                </a:lnTo>
                <a:lnTo>
                  <a:pt x="387817" y="186404"/>
                </a:lnTo>
                <a:lnTo>
                  <a:pt x="396396" y="235270"/>
                </a:lnTo>
                <a:lnTo>
                  <a:pt x="396396" y="239552"/>
                </a:lnTo>
                <a:lnTo>
                  <a:pt x="388263" y="287454"/>
                </a:lnTo>
                <a:lnTo>
                  <a:pt x="363935" y="321546"/>
                </a:lnTo>
                <a:lnTo>
                  <a:pt x="323513" y="341929"/>
                </a:lnTo>
                <a:lnTo>
                  <a:pt x="267101" y="348701"/>
                </a:lnTo>
                <a:lnTo>
                  <a:pt x="531941" y="348701"/>
                </a:lnTo>
                <a:lnTo>
                  <a:pt x="543259" y="331427"/>
                </a:lnTo>
                <a:lnTo>
                  <a:pt x="558509" y="287055"/>
                </a:lnTo>
                <a:lnTo>
                  <a:pt x="563762" y="235270"/>
                </a:lnTo>
                <a:lnTo>
                  <a:pt x="563867" y="229992"/>
                </a:lnTo>
                <a:lnTo>
                  <a:pt x="559732" y="180791"/>
                </a:lnTo>
                <a:lnTo>
                  <a:pt x="547589" y="137705"/>
                </a:lnTo>
                <a:lnTo>
                  <a:pt x="544227" y="131399"/>
                </a:lnTo>
                <a:close/>
              </a:path>
            </a:pathLst>
          </a:custGeom>
          <a:solidFill>
            <a:srgbClr val="FFFFFF"/>
          </a:solidFill>
        </p:spPr>
        <p:txBody>
          <a:bodyPr wrap="square" lIns="0" tIns="0" rIns="0" bIns="0" rtlCol="0"/>
          <a:lstStyle/>
          <a:p>
            <a:endParaRPr sz="1092"/>
          </a:p>
        </p:txBody>
      </p:sp>
      <p:sp>
        <p:nvSpPr>
          <p:cNvPr id="9" name="object 9"/>
          <p:cNvSpPr/>
          <p:nvPr/>
        </p:nvSpPr>
        <p:spPr>
          <a:xfrm>
            <a:off x="3347217" y="777430"/>
            <a:ext cx="336931" cy="491342"/>
          </a:xfrm>
          <a:custGeom>
            <a:avLst/>
            <a:gdLst/>
            <a:ahLst/>
            <a:cxnLst/>
            <a:rect l="l" t="t" r="r" b="b"/>
            <a:pathLst>
              <a:path w="555625" h="810260">
                <a:moveTo>
                  <a:pt x="441986" y="0"/>
                </a:moveTo>
                <a:lnTo>
                  <a:pt x="280860" y="0"/>
                </a:lnTo>
                <a:lnTo>
                  <a:pt x="220433" y="168539"/>
                </a:lnTo>
                <a:lnTo>
                  <a:pt x="331728" y="168539"/>
                </a:lnTo>
                <a:lnTo>
                  <a:pt x="441986" y="0"/>
                </a:lnTo>
                <a:close/>
              </a:path>
              <a:path w="555625" h="810260">
                <a:moveTo>
                  <a:pt x="285101" y="231050"/>
                </a:moveTo>
                <a:lnTo>
                  <a:pt x="237974" y="234400"/>
                </a:lnTo>
                <a:lnTo>
                  <a:pt x="193594" y="244244"/>
                </a:lnTo>
                <a:lnTo>
                  <a:pt x="152481" y="260269"/>
                </a:lnTo>
                <a:lnTo>
                  <a:pt x="115157" y="282163"/>
                </a:lnTo>
                <a:lnTo>
                  <a:pt x="82144" y="309616"/>
                </a:lnTo>
                <a:lnTo>
                  <a:pt x="53963" y="342315"/>
                </a:lnTo>
                <a:lnTo>
                  <a:pt x="31136" y="379949"/>
                </a:lnTo>
                <a:lnTo>
                  <a:pt x="14186" y="422207"/>
                </a:lnTo>
                <a:lnTo>
                  <a:pt x="3633" y="468776"/>
                </a:lnTo>
                <a:lnTo>
                  <a:pt x="0" y="519345"/>
                </a:lnTo>
                <a:lnTo>
                  <a:pt x="0" y="527816"/>
                </a:lnTo>
                <a:lnTo>
                  <a:pt x="3580" y="578725"/>
                </a:lnTo>
                <a:lnTo>
                  <a:pt x="14015" y="625113"/>
                </a:lnTo>
                <a:lnTo>
                  <a:pt x="30847" y="666783"/>
                </a:lnTo>
                <a:lnTo>
                  <a:pt x="53618" y="703538"/>
                </a:lnTo>
                <a:lnTo>
                  <a:pt x="81871" y="735180"/>
                </a:lnTo>
                <a:lnTo>
                  <a:pt x="115148" y="761512"/>
                </a:lnTo>
                <a:lnTo>
                  <a:pt x="152990" y="782336"/>
                </a:lnTo>
                <a:lnTo>
                  <a:pt x="194940" y="797454"/>
                </a:lnTo>
                <a:lnTo>
                  <a:pt x="240539" y="806670"/>
                </a:lnTo>
                <a:lnTo>
                  <a:pt x="289331" y="809786"/>
                </a:lnTo>
                <a:lnTo>
                  <a:pt x="343549" y="806670"/>
                </a:lnTo>
                <a:lnTo>
                  <a:pt x="392197" y="797454"/>
                </a:lnTo>
                <a:lnTo>
                  <a:pt x="435019" y="782333"/>
                </a:lnTo>
                <a:lnTo>
                  <a:pt x="471895" y="761412"/>
                </a:lnTo>
                <a:lnTo>
                  <a:pt x="502511" y="734877"/>
                </a:lnTo>
                <a:lnTo>
                  <a:pt x="526618" y="702890"/>
                </a:lnTo>
                <a:lnTo>
                  <a:pt x="527690" y="700585"/>
                </a:lnTo>
                <a:lnTo>
                  <a:pt x="293551" y="700585"/>
                </a:lnTo>
                <a:lnTo>
                  <a:pt x="247487" y="694336"/>
                </a:lnTo>
                <a:lnTo>
                  <a:pt x="210115" y="676030"/>
                </a:lnTo>
                <a:lnTo>
                  <a:pt x="181999" y="646327"/>
                </a:lnTo>
                <a:lnTo>
                  <a:pt x="163702" y="605888"/>
                </a:lnTo>
                <a:lnTo>
                  <a:pt x="155785" y="555375"/>
                </a:lnTo>
                <a:lnTo>
                  <a:pt x="555375" y="555375"/>
                </a:lnTo>
                <a:lnTo>
                  <a:pt x="555375" y="513000"/>
                </a:lnTo>
                <a:lnTo>
                  <a:pt x="551943" y="461064"/>
                </a:lnTo>
                <a:lnTo>
                  <a:pt x="157911" y="461064"/>
                </a:lnTo>
                <a:lnTo>
                  <a:pt x="173019" y="408594"/>
                </a:lnTo>
                <a:lnTo>
                  <a:pt x="200043" y="369648"/>
                </a:lnTo>
                <a:lnTo>
                  <a:pt x="237798" y="345410"/>
                </a:lnTo>
                <a:lnTo>
                  <a:pt x="285101" y="337068"/>
                </a:lnTo>
                <a:lnTo>
                  <a:pt x="506970" y="337068"/>
                </a:lnTo>
                <a:lnTo>
                  <a:pt x="501447" y="328129"/>
                </a:lnTo>
                <a:lnTo>
                  <a:pt x="473895" y="297699"/>
                </a:lnTo>
                <a:lnTo>
                  <a:pt x="442050" y="273214"/>
                </a:lnTo>
                <a:lnTo>
                  <a:pt x="406580" y="254491"/>
                </a:lnTo>
                <a:lnTo>
                  <a:pt x="368154" y="241345"/>
                </a:lnTo>
                <a:lnTo>
                  <a:pt x="327438" y="233593"/>
                </a:lnTo>
                <a:lnTo>
                  <a:pt x="285101" y="231050"/>
                </a:lnTo>
                <a:close/>
              </a:path>
              <a:path w="555625" h="810260">
                <a:moveTo>
                  <a:pt x="554307" y="623206"/>
                </a:moveTo>
                <a:lnTo>
                  <a:pt x="409087" y="623206"/>
                </a:lnTo>
                <a:lnTo>
                  <a:pt x="397008" y="654980"/>
                </a:lnTo>
                <a:lnTo>
                  <a:pt x="374387" y="679392"/>
                </a:lnTo>
                <a:lnTo>
                  <a:pt x="340232" y="695056"/>
                </a:lnTo>
                <a:lnTo>
                  <a:pt x="293551" y="700585"/>
                </a:lnTo>
                <a:lnTo>
                  <a:pt x="527690" y="700585"/>
                </a:lnTo>
                <a:lnTo>
                  <a:pt x="543966" y="665612"/>
                </a:lnTo>
                <a:lnTo>
                  <a:pt x="554307" y="623206"/>
                </a:lnTo>
                <a:close/>
              </a:path>
              <a:path w="555625" h="810260">
                <a:moveTo>
                  <a:pt x="506970" y="337068"/>
                </a:moveTo>
                <a:lnTo>
                  <a:pt x="285101" y="337068"/>
                </a:lnTo>
                <a:lnTo>
                  <a:pt x="334082" y="344665"/>
                </a:lnTo>
                <a:lnTo>
                  <a:pt x="370948" y="367661"/>
                </a:lnTo>
                <a:lnTo>
                  <a:pt x="395093" y="406359"/>
                </a:lnTo>
                <a:lnTo>
                  <a:pt x="405914" y="461064"/>
                </a:lnTo>
                <a:lnTo>
                  <a:pt x="551943" y="461064"/>
                </a:lnTo>
                <a:lnTo>
                  <a:pt x="551671" y="456942"/>
                </a:lnTo>
                <a:lnTo>
                  <a:pt x="541003" y="407567"/>
                </a:lnTo>
                <a:lnTo>
                  <a:pt x="524039" y="364691"/>
                </a:lnTo>
                <a:lnTo>
                  <a:pt x="506970" y="337068"/>
                </a:lnTo>
                <a:close/>
              </a:path>
            </a:pathLst>
          </a:custGeom>
          <a:solidFill>
            <a:srgbClr val="FFFFFF"/>
          </a:solidFill>
        </p:spPr>
        <p:txBody>
          <a:bodyPr wrap="square" lIns="0" tIns="0" rIns="0" bIns="0" rtlCol="0"/>
          <a:lstStyle/>
          <a:p>
            <a:endParaRPr sz="1092"/>
          </a:p>
        </p:txBody>
      </p:sp>
      <p:sp>
        <p:nvSpPr>
          <p:cNvPr id="10" name="object 10"/>
          <p:cNvSpPr/>
          <p:nvPr/>
        </p:nvSpPr>
        <p:spPr>
          <a:xfrm>
            <a:off x="3737806" y="917545"/>
            <a:ext cx="347328" cy="468239"/>
          </a:xfrm>
          <a:custGeom>
            <a:avLst/>
            <a:gdLst/>
            <a:ahLst/>
            <a:cxnLst/>
            <a:rect l="l" t="t" r="r" b="b"/>
            <a:pathLst>
              <a:path w="572770" h="772160">
                <a:moveTo>
                  <a:pt x="156843" y="578704"/>
                </a:moveTo>
                <a:lnTo>
                  <a:pt x="4209" y="578704"/>
                </a:lnTo>
                <a:lnTo>
                  <a:pt x="12972" y="619858"/>
                </a:lnTo>
                <a:lnTo>
                  <a:pt x="28352" y="657135"/>
                </a:lnTo>
                <a:lnTo>
                  <a:pt x="50709" y="690041"/>
                </a:lnTo>
                <a:lnTo>
                  <a:pt x="80404" y="718077"/>
                </a:lnTo>
                <a:lnTo>
                  <a:pt x="117799" y="740748"/>
                </a:lnTo>
                <a:lnTo>
                  <a:pt x="163255" y="757556"/>
                </a:lnTo>
                <a:lnTo>
                  <a:pt x="217132" y="768006"/>
                </a:lnTo>
                <a:lnTo>
                  <a:pt x="279792" y="771599"/>
                </a:lnTo>
                <a:lnTo>
                  <a:pt x="332250" y="769091"/>
                </a:lnTo>
                <a:lnTo>
                  <a:pt x="380113" y="761579"/>
                </a:lnTo>
                <a:lnTo>
                  <a:pt x="423169" y="749083"/>
                </a:lnTo>
                <a:lnTo>
                  <a:pt x="461209" y="731620"/>
                </a:lnTo>
                <a:lnTo>
                  <a:pt x="494022" y="709210"/>
                </a:lnTo>
                <a:lnTo>
                  <a:pt x="521399" y="681870"/>
                </a:lnTo>
                <a:lnTo>
                  <a:pt x="536650" y="659236"/>
                </a:lnTo>
                <a:lnTo>
                  <a:pt x="279792" y="659236"/>
                </a:lnTo>
                <a:lnTo>
                  <a:pt x="228833" y="653507"/>
                </a:lnTo>
                <a:lnTo>
                  <a:pt x="192477" y="637248"/>
                </a:lnTo>
                <a:lnTo>
                  <a:pt x="169040" y="611850"/>
                </a:lnTo>
                <a:lnTo>
                  <a:pt x="156843" y="578704"/>
                </a:lnTo>
                <a:close/>
              </a:path>
              <a:path w="572770" h="772160">
                <a:moveTo>
                  <a:pt x="572338" y="439871"/>
                </a:moveTo>
                <a:lnTo>
                  <a:pt x="419704" y="439871"/>
                </a:lnTo>
                <a:lnTo>
                  <a:pt x="419704" y="523596"/>
                </a:lnTo>
                <a:lnTo>
                  <a:pt x="414109" y="571079"/>
                </a:lnTo>
                <a:lnTo>
                  <a:pt x="397321" y="608890"/>
                </a:lnTo>
                <a:lnTo>
                  <a:pt x="369340" y="636523"/>
                </a:lnTo>
                <a:lnTo>
                  <a:pt x="330164" y="653474"/>
                </a:lnTo>
                <a:lnTo>
                  <a:pt x="279792" y="659236"/>
                </a:lnTo>
                <a:lnTo>
                  <a:pt x="536650" y="659236"/>
                </a:lnTo>
                <a:lnTo>
                  <a:pt x="543130" y="649620"/>
                </a:lnTo>
                <a:lnTo>
                  <a:pt x="559003" y="612479"/>
                </a:lnTo>
                <a:lnTo>
                  <a:pt x="568809" y="570465"/>
                </a:lnTo>
                <a:lnTo>
                  <a:pt x="572338" y="523596"/>
                </a:lnTo>
                <a:lnTo>
                  <a:pt x="572338" y="439871"/>
                </a:lnTo>
                <a:close/>
              </a:path>
              <a:path w="572770" h="772160">
                <a:moveTo>
                  <a:pt x="243762" y="0"/>
                </a:moveTo>
                <a:lnTo>
                  <a:pt x="199113" y="4034"/>
                </a:lnTo>
                <a:lnTo>
                  <a:pt x="157431" y="15787"/>
                </a:lnTo>
                <a:lnTo>
                  <a:pt x="119326" y="34737"/>
                </a:lnTo>
                <a:lnTo>
                  <a:pt x="85408" y="60361"/>
                </a:lnTo>
                <a:lnTo>
                  <a:pt x="56289" y="92135"/>
                </a:lnTo>
                <a:lnTo>
                  <a:pt x="32578" y="129536"/>
                </a:lnTo>
                <a:lnTo>
                  <a:pt x="14886" y="172042"/>
                </a:lnTo>
                <a:lnTo>
                  <a:pt x="3823" y="219129"/>
                </a:lnTo>
                <a:lnTo>
                  <a:pt x="78" y="269227"/>
                </a:lnTo>
                <a:lnTo>
                  <a:pt x="0" y="277677"/>
                </a:lnTo>
                <a:lnTo>
                  <a:pt x="3854" y="330037"/>
                </a:lnTo>
                <a:lnTo>
                  <a:pt x="14982" y="377380"/>
                </a:lnTo>
                <a:lnTo>
                  <a:pt x="32730" y="419402"/>
                </a:lnTo>
                <a:lnTo>
                  <a:pt x="56445" y="455796"/>
                </a:lnTo>
                <a:lnTo>
                  <a:pt x="85474" y="486258"/>
                </a:lnTo>
                <a:lnTo>
                  <a:pt x="119163" y="510482"/>
                </a:lnTo>
                <a:lnTo>
                  <a:pt x="156858" y="528163"/>
                </a:lnTo>
                <a:lnTo>
                  <a:pt x="197908" y="538995"/>
                </a:lnTo>
                <a:lnTo>
                  <a:pt x="241657" y="542674"/>
                </a:lnTo>
                <a:lnTo>
                  <a:pt x="299577" y="534210"/>
                </a:lnTo>
                <a:lnTo>
                  <a:pt x="349756" y="511538"/>
                </a:lnTo>
                <a:lnTo>
                  <a:pt x="390397" y="478732"/>
                </a:lnTo>
                <a:lnTo>
                  <a:pt x="419704" y="439871"/>
                </a:lnTo>
                <a:lnTo>
                  <a:pt x="572338" y="439871"/>
                </a:lnTo>
                <a:lnTo>
                  <a:pt x="572338" y="427138"/>
                </a:lnTo>
                <a:lnTo>
                  <a:pt x="287247" y="427138"/>
                </a:lnTo>
                <a:lnTo>
                  <a:pt x="244330" y="420431"/>
                </a:lnTo>
                <a:lnTo>
                  <a:pt x="208356" y="401089"/>
                </a:lnTo>
                <a:lnTo>
                  <a:pt x="180752" y="370130"/>
                </a:lnTo>
                <a:lnTo>
                  <a:pt x="163074" y="328636"/>
                </a:lnTo>
                <a:lnTo>
                  <a:pt x="156843" y="277677"/>
                </a:lnTo>
                <a:lnTo>
                  <a:pt x="156961" y="268159"/>
                </a:lnTo>
                <a:lnTo>
                  <a:pt x="162490" y="218340"/>
                </a:lnTo>
                <a:lnTo>
                  <a:pt x="179127" y="176110"/>
                </a:lnTo>
                <a:lnTo>
                  <a:pt x="206297" y="144060"/>
                </a:lnTo>
                <a:lnTo>
                  <a:pt x="243544" y="123713"/>
                </a:lnTo>
                <a:lnTo>
                  <a:pt x="290410" y="116593"/>
                </a:lnTo>
                <a:lnTo>
                  <a:pt x="572338" y="116593"/>
                </a:lnTo>
                <a:lnTo>
                  <a:pt x="572338" y="95389"/>
                </a:lnTo>
                <a:lnTo>
                  <a:pt x="419704" y="95389"/>
                </a:lnTo>
                <a:lnTo>
                  <a:pt x="391468" y="56776"/>
                </a:lnTo>
                <a:lnTo>
                  <a:pt x="353588" y="26620"/>
                </a:lnTo>
                <a:lnTo>
                  <a:pt x="304781" y="7001"/>
                </a:lnTo>
                <a:lnTo>
                  <a:pt x="243762" y="0"/>
                </a:lnTo>
                <a:close/>
              </a:path>
              <a:path w="572770" h="772160">
                <a:moveTo>
                  <a:pt x="572338" y="116593"/>
                </a:moveTo>
                <a:lnTo>
                  <a:pt x="290410" y="116593"/>
                </a:lnTo>
                <a:lnTo>
                  <a:pt x="336440" y="123301"/>
                </a:lnTo>
                <a:lnTo>
                  <a:pt x="373574" y="142779"/>
                </a:lnTo>
                <a:lnTo>
                  <a:pt x="401047" y="174061"/>
                </a:lnTo>
                <a:lnTo>
                  <a:pt x="418093" y="216176"/>
                </a:lnTo>
                <a:lnTo>
                  <a:pt x="423945" y="268159"/>
                </a:lnTo>
                <a:lnTo>
                  <a:pt x="423945" y="275572"/>
                </a:lnTo>
                <a:lnTo>
                  <a:pt x="417458" y="327559"/>
                </a:lnTo>
                <a:lnTo>
                  <a:pt x="399017" y="369675"/>
                </a:lnTo>
                <a:lnTo>
                  <a:pt x="370150" y="400955"/>
                </a:lnTo>
                <a:lnTo>
                  <a:pt x="332384" y="420431"/>
                </a:lnTo>
                <a:lnTo>
                  <a:pt x="287247" y="427138"/>
                </a:lnTo>
                <a:lnTo>
                  <a:pt x="572338" y="427138"/>
                </a:lnTo>
                <a:lnTo>
                  <a:pt x="572338" y="116593"/>
                </a:lnTo>
                <a:close/>
              </a:path>
              <a:path w="572770" h="772160">
                <a:moveTo>
                  <a:pt x="572338" y="12711"/>
                </a:moveTo>
                <a:lnTo>
                  <a:pt x="419704" y="12711"/>
                </a:lnTo>
                <a:lnTo>
                  <a:pt x="419704" y="95389"/>
                </a:lnTo>
                <a:lnTo>
                  <a:pt x="572338" y="95389"/>
                </a:lnTo>
                <a:lnTo>
                  <a:pt x="572338" y="12711"/>
                </a:lnTo>
                <a:close/>
              </a:path>
            </a:pathLst>
          </a:custGeom>
          <a:solidFill>
            <a:srgbClr val="FFFFFF"/>
          </a:solidFill>
        </p:spPr>
        <p:txBody>
          <a:bodyPr wrap="square" lIns="0" tIns="0" rIns="0" bIns="0" rtlCol="0"/>
          <a:lstStyle/>
          <a:p>
            <a:endParaRPr sz="1092"/>
          </a:p>
        </p:txBody>
      </p:sp>
      <p:sp>
        <p:nvSpPr>
          <p:cNvPr id="11" name="object 11"/>
          <p:cNvSpPr/>
          <p:nvPr/>
        </p:nvSpPr>
        <p:spPr>
          <a:xfrm>
            <a:off x="4169322" y="778062"/>
            <a:ext cx="106278" cy="483641"/>
          </a:xfrm>
          <a:custGeom>
            <a:avLst/>
            <a:gdLst/>
            <a:ahLst/>
            <a:cxnLst/>
            <a:rect l="l" t="t" r="r" b="b"/>
            <a:pathLst>
              <a:path w="175259" h="797560">
                <a:moveTo>
                  <a:pt x="164277" y="242715"/>
                </a:moveTo>
                <a:lnTo>
                  <a:pt x="11643" y="242715"/>
                </a:lnTo>
                <a:lnTo>
                  <a:pt x="11643" y="797022"/>
                </a:lnTo>
                <a:lnTo>
                  <a:pt x="164277" y="797022"/>
                </a:lnTo>
                <a:lnTo>
                  <a:pt x="164277" y="242715"/>
                </a:lnTo>
                <a:close/>
              </a:path>
              <a:path w="175259" h="797560">
                <a:moveTo>
                  <a:pt x="86897" y="0"/>
                </a:moveTo>
                <a:lnTo>
                  <a:pt x="52748" y="6380"/>
                </a:lnTo>
                <a:lnTo>
                  <a:pt x="25162" y="23994"/>
                </a:lnTo>
                <a:lnTo>
                  <a:pt x="6720" y="50552"/>
                </a:lnTo>
                <a:lnTo>
                  <a:pt x="0" y="83767"/>
                </a:lnTo>
                <a:lnTo>
                  <a:pt x="6720" y="116967"/>
                </a:lnTo>
                <a:lnTo>
                  <a:pt x="25162" y="143504"/>
                </a:lnTo>
                <a:lnTo>
                  <a:pt x="52748" y="161099"/>
                </a:lnTo>
                <a:lnTo>
                  <a:pt x="86897" y="167471"/>
                </a:lnTo>
                <a:lnTo>
                  <a:pt x="121663" y="161099"/>
                </a:lnTo>
                <a:lnTo>
                  <a:pt x="149573" y="143504"/>
                </a:lnTo>
                <a:lnTo>
                  <a:pt x="168142" y="116967"/>
                </a:lnTo>
                <a:lnTo>
                  <a:pt x="174884" y="83767"/>
                </a:lnTo>
                <a:lnTo>
                  <a:pt x="168142" y="50552"/>
                </a:lnTo>
                <a:lnTo>
                  <a:pt x="149573" y="23994"/>
                </a:lnTo>
                <a:lnTo>
                  <a:pt x="121663" y="6380"/>
                </a:lnTo>
                <a:lnTo>
                  <a:pt x="86897" y="0"/>
                </a:lnTo>
                <a:close/>
              </a:path>
            </a:pathLst>
          </a:custGeom>
          <a:solidFill>
            <a:srgbClr val="FFFFFF"/>
          </a:solidFill>
        </p:spPr>
        <p:txBody>
          <a:bodyPr wrap="square" lIns="0" tIns="0" rIns="0" bIns="0" rtlCol="0"/>
          <a:lstStyle/>
          <a:p>
            <a:endParaRPr sz="1092"/>
          </a:p>
        </p:txBody>
      </p:sp>
      <p:sp>
        <p:nvSpPr>
          <p:cNvPr id="12" name="object 12"/>
          <p:cNvSpPr/>
          <p:nvPr/>
        </p:nvSpPr>
        <p:spPr>
          <a:xfrm>
            <a:off x="4339524" y="917546"/>
            <a:ext cx="354259" cy="351179"/>
          </a:xfrm>
          <a:custGeom>
            <a:avLst/>
            <a:gdLst/>
            <a:ahLst/>
            <a:cxnLst/>
            <a:rect l="l" t="t" r="r" b="b"/>
            <a:pathLst>
              <a:path w="584200" h="579119">
                <a:moveTo>
                  <a:pt x="292525" y="0"/>
                </a:moveTo>
                <a:lnTo>
                  <a:pt x="243898" y="3349"/>
                </a:lnTo>
                <a:lnTo>
                  <a:pt x="198203" y="13185"/>
                </a:lnTo>
                <a:lnTo>
                  <a:pt x="155955" y="29190"/>
                </a:lnTo>
                <a:lnTo>
                  <a:pt x="117670" y="51045"/>
                </a:lnTo>
                <a:lnTo>
                  <a:pt x="83861" y="78434"/>
                </a:lnTo>
                <a:lnTo>
                  <a:pt x="55044" y="111038"/>
                </a:lnTo>
                <a:lnTo>
                  <a:pt x="31735" y="148539"/>
                </a:lnTo>
                <a:lnTo>
                  <a:pt x="14447" y="190620"/>
                </a:lnTo>
                <a:lnTo>
                  <a:pt x="3697" y="236962"/>
                </a:lnTo>
                <a:lnTo>
                  <a:pt x="78" y="286179"/>
                </a:lnTo>
                <a:lnTo>
                  <a:pt x="0" y="295697"/>
                </a:lnTo>
                <a:lnTo>
                  <a:pt x="3696" y="345606"/>
                </a:lnTo>
                <a:lnTo>
                  <a:pt x="14439" y="391475"/>
                </a:lnTo>
                <a:lnTo>
                  <a:pt x="31707" y="433020"/>
                </a:lnTo>
                <a:lnTo>
                  <a:pt x="54977" y="469949"/>
                </a:lnTo>
                <a:lnTo>
                  <a:pt x="83730" y="501983"/>
                </a:lnTo>
                <a:lnTo>
                  <a:pt x="117443" y="528833"/>
                </a:lnTo>
                <a:lnTo>
                  <a:pt x="155596" y="550214"/>
                </a:lnTo>
                <a:lnTo>
                  <a:pt x="197667" y="565840"/>
                </a:lnTo>
                <a:lnTo>
                  <a:pt x="243135" y="575425"/>
                </a:lnTo>
                <a:lnTo>
                  <a:pt x="291478" y="578683"/>
                </a:lnTo>
                <a:lnTo>
                  <a:pt x="340096" y="575393"/>
                </a:lnTo>
                <a:lnTo>
                  <a:pt x="385784" y="565712"/>
                </a:lnTo>
                <a:lnTo>
                  <a:pt x="428026" y="549926"/>
                </a:lnTo>
                <a:lnTo>
                  <a:pt x="466308" y="528322"/>
                </a:lnTo>
                <a:lnTo>
                  <a:pt x="500114" y="501186"/>
                </a:lnTo>
                <a:lnTo>
                  <a:pt x="528929" y="468803"/>
                </a:lnTo>
                <a:lnTo>
                  <a:pt x="533092" y="462132"/>
                </a:lnTo>
                <a:lnTo>
                  <a:pt x="292525" y="462132"/>
                </a:lnTo>
                <a:lnTo>
                  <a:pt x="245037" y="454667"/>
                </a:lnTo>
                <a:lnTo>
                  <a:pt x="207216" y="432951"/>
                </a:lnTo>
                <a:lnTo>
                  <a:pt x="179570" y="398008"/>
                </a:lnTo>
                <a:lnTo>
                  <a:pt x="162610" y="350859"/>
                </a:lnTo>
                <a:lnTo>
                  <a:pt x="156948" y="293593"/>
                </a:lnTo>
                <a:lnTo>
                  <a:pt x="156843" y="284075"/>
                </a:lnTo>
                <a:lnTo>
                  <a:pt x="162812" y="225947"/>
                </a:lnTo>
                <a:lnTo>
                  <a:pt x="180176" y="179325"/>
                </a:lnTo>
                <a:lnTo>
                  <a:pt x="208125" y="145020"/>
                </a:lnTo>
                <a:lnTo>
                  <a:pt x="245845" y="123843"/>
                </a:lnTo>
                <a:lnTo>
                  <a:pt x="292525" y="116603"/>
                </a:lnTo>
                <a:lnTo>
                  <a:pt x="533773" y="116603"/>
                </a:lnTo>
                <a:lnTo>
                  <a:pt x="529300" y="109444"/>
                </a:lnTo>
                <a:lnTo>
                  <a:pt x="500641" y="77248"/>
                </a:lnTo>
                <a:lnTo>
                  <a:pt x="466991" y="50236"/>
                </a:lnTo>
                <a:lnTo>
                  <a:pt x="428852" y="28706"/>
                </a:lnTo>
                <a:lnTo>
                  <a:pt x="386726" y="12957"/>
                </a:lnTo>
                <a:lnTo>
                  <a:pt x="341116" y="3289"/>
                </a:lnTo>
                <a:lnTo>
                  <a:pt x="292525" y="0"/>
                </a:lnTo>
                <a:close/>
              </a:path>
              <a:path w="584200" h="579119">
                <a:moveTo>
                  <a:pt x="533773" y="116603"/>
                </a:moveTo>
                <a:lnTo>
                  <a:pt x="292525" y="116603"/>
                </a:lnTo>
                <a:lnTo>
                  <a:pt x="339592" y="124061"/>
                </a:lnTo>
                <a:lnTo>
                  <a:pt x="377356" y="145761"/>
                </a:lnTo>
                <a:lnTo>
                  <a:pt x="405152" y="180689"/>
                </a:lnTo>
                <a:lnTo>
                  <a:pt x="422316" y="227833"/>
                </a:lnTo>
                <a:lnTo>
                  <a:pt x="428185" y="286179"/>
                </a:lnTo>
                <a:lnTo>
                  <a:pt x="428185" y="293593"/>
                </a:lnTo>
                <a:lnTo>
                  <a:pt x="422316" y="351405"/>
                </a:lnTo>
                <a:lnTo>
                  <a:pt x="405152" y="398239"/>
                </a:lnTo>
                <a:lnTo>
                  <a:pt x="377356" y="433020"/>
                </a:lnTo>
                <a:lnTo>
                  <a:pt x="339592" y="454675"/>
                </a:lnTo>
                <a:lnTo>
                  <a:pt x="292525" y="462132"/>
                </a:lnTo>
                <a:lnTo>
                  <a:pt x="533092" y="462132"/>
                </a:lnTo>
                <a:lnTo>
                  <a:pt x="569524" y="389441"/>
                </a:lnTo>
                <a:lnTo>
                  <a:pt x="580273" y="343034"/>
                </a:lnTo>
                <a:lnTo>
                  <a:pt x="583893" y="293593"/>
                </a:lnTo>
                <a:lnTo>
                  <a:pt x="583971" y="284075"/>
                </a:lnTo>
                <a:lnTo>
                  <a:pt x="580303" y="234138"/>
                </a:lnTo>
                <a:lnTo>
                  <a:pt x="569634" y="188187"/>
                </a:lnTo>
                <a:lnTo>
                  <a:pt x="552465" y="146523"/>
                </a:lnTo>
                <a:lnTo>
                  <a:pt x="533773" y="116603"/>
                </a:lnTo>
                <a:close/>
              </a:path>
            </a:pathLst>
          </a:custGeom>
          <a:solidFill>
            <a:srgbClr val="FFFFFF"/>
          </a:solidFill>
        </p:spPr>
        <p:txBody>
          <a:bodyPr wrap="square" lIns="0" tIns="0" rIns="0" bIns="0" rtlCol="0"/>
          <a:lstStyle/>
          <a:p>
            <a:endParaRPr sz="1092"/>
          </a:p>
        </p:txBody>
      </p:sp>
      <p:sp>
        <p:nvSpPr>
          <p:cNvPr id="13" name="object 13"/>
          <p:cNvSpPr/>
          <p:nvPr/>
        </p:nvSpPr>
        <p:spPr>
          <a:xfrm>
            <a:off x="4764490" y="917562"/>
            <a:ext cx="315753" cy="343863"/>
          </a:xfrm>
          <a:custGeom>
            <a:avLst/>
            <a:gdLst/>
            <a:ahLst/>
            <a:cxnLst/>
            <a:rect l="l" t="t" r="r" b="b"/>
            <a:pathLst>
              <a:path w="520700" h="567055">
                <a:moveTo>
                  <a:pt x="333874" y="0"/>
                </a:moveTo>
                <a:lnTo>
                  <a:pt x="282367" y="5178"/>
                </a:lnTo>
                <a:lnTo>
                  <a:pt x="238542" y="19561"/>
                </a:lnTo>
                <a:lnTo>
                  <a:pt x="202449" y="41423"/>
                </a:lnTo>
                <a:lnTo>
                  <a:pt x="174141" y="69037"/>
                </a:lnTo>
                <a:lnTo>
                  <a:pt x="153670" y="100677"/>
                </a:lnTo>
                <a:lnTo>
                  <a:pt x="153670" y="12690"/>
                </a:lnTo>
                <a:lnTo>
                  <a:pt x="0" y="12690"/>
                </a:lnTo>
                <a:lnTo>
                  <a:pt x="0" y="566998"/>
                </a:lnTo>
                <a:lnTo>
                  <a:pt x="153670" y="566998"/>
                </a:lnTo>
                <a:lnTo>
                  <a:pt x="153670" y="246913"/>
                </a:lnTo>
                <a:lnTo>
                  <a:pt x="162483" y="193452"/>
                </a:lnTo>
                <a:lnTo>
                  <a:pt x="186799" y="155387"/>
                </a:lnTo>
                <a:lnTo>
                  <a:pt x="223434" y="132620"/>
                </a:lnTo>
                <a:lnTo>
                  <a:pt x="269206" y="125053"/>
                </a:lnTo>
                <a:lnTo>
                  <a:pt x="313065" y="131859"/>
                </a:lnTo>
                <a:lnTo>
                  <a:pt x="343409" y="152475"/>
                </a:lnTo>
                <a:lnTo>
                  <a:pt x="361034" y="187202"/>
                </a:lnTo>
                <a:lnTo>
                  <a:pt x="366732" y="236338"/>
                </a:lnTo>
                <a:lnTo>
                  <a:pt x="366732" y="566998"/>
                </a:lnTo>
                <a:lnTo>
                  <a:pt x="520403" y="566998"/>
                </a:lnTo>
                <a:lnTo>
                  <a:pt x="520403" y="214056"/>
                </a:lnTo>
                <a:lnTo>
                  <a:pt x="515800" y="155484"/>
                </a:lnTo>
                <a:lnTo>
                  <a:pt x="502522" y="106738"/>
                </a:lnTo>
                <a:lnTo>
                  <a:pt x="481365" y="67520"/>
                </a:lnTo>
                <a:lnTo>
                  <a:pt x="453126" y="37535"/>
                </a:lnTo>
                <a:lnTo>
                  <a:pt x="418600" y="16484"/>
                </a:lnTo>
                <a:lnTo>
                  <a:pt x="378584" y="4071"/>
                </a:lnTo>
                <a:lnTo>
                  <a:pt x="333874" y="0"/>
                </a:lnTo>
                <a:close/>
              </a:path>
            </a:pathLst>
          </a:custGeom>
          <a:solidFill>
            <a:srgbClr val="FFFFFF"/>
          </a:solidFill>
        </p:spPr>
        <p:txBody>
          <a:bodyPr wrap="square" lIns="0" tIns="0" rIns="0" bIns="0" rtlCol="0"/>
          <a:lstStyle/>
          <a:p>
            <a:endParaRPr sz="1092"/>
          </a:p>
        </p:txBody>
      </p:sp>
      <p:grpSp>
        <p:nvGrpSpPr>
          <p:cNvPr id="14" name="object 14"/>
          <p:cNvGrpSpPr/>
          <p:nvPr/>
        </p:nvGrpSpPr>
        <p:grpSpPr>
          <a:xfrm>
            <a:off x="2077894" y="1447750"/>
            <a:ext cx="636512" cy="213326"/>
            <a:chOff x="3425895" y="2387448"/>
            <a:chExt cx="1049655" cy="351790"/>
          </a:xfrm>
        </p:grpSpPr>
        <p:sp>
          <p:nvSpPr>
            <p:cNvPr id="15" name="object 15"/>
            <p:cNvSpPr/>
            <p:nvPr/>
          </p:nvSpPr>
          <p:spPr>
            <a:xfrm>
              <a:off x="3425888" y="2387453"/>
              <a:ext cx="532130" cy="351790"/>
            </a:xfrm>
            <a:custGeom>
              <a:avLst/>
              <a:gdLst/>
              <a:ahLst/>
              <a:cxnLst/>
              <a:rect l="l" t="t" r="r" b="b"/>
              <a:pathLst>
                <a:path w="532129" h="351789">
                  <a:moveTo>
                    <a:pt x="292150" y="346976"/>
                  </a:moveTo>
                  <a:lnTo>
                    <a:pt x="258318" y="247027"/>
                  </a:lnTo>
                  <a:lnTo>
                    <a:pt x="246976" y="213537"/>
                  </a:lnTo>
                  <a:lnTo>
                    <a:pt x="205270" y="90322"/>
                  </a:lnTo>
                  <a:lnTo>
                    <a:pt x="205270" y="213537"/>
                  </a:lnTo>
                  <a:lnTo>
                    <a:pt x="84924" y="213537"/>
                  </a:lnTo>
                  <a:lnTo>
                    <a:pt x="145097" y="34937"/>
                  </a:lnTo>
                  <a:lnTo>
                    <a:pt x="205270" y="213537"/>
                  </a:lnTo>
                  <a:lnTo>
                    <a:pt x="205270" y="90322"/>
                  </a:lnTo>
                  <a:lnTo>
                    <a:pt x="186524" y="34937"/>
                  </a:lnTo>
                  <a:lnTo>
                    <a:pt x="174701" y="0"/>
                  </a:lnTo>
                  <a:lnTo>
                    <a:pt x="119367" y="0"/>
                  </a:lnTo>
                  <a:lnTo>
                    <a:pt x="0" y="346976"/>
                  </a:lnTo>
                  <a:lnTo>
                    <a:pt x="39776" y="346976"/>
                  </a:lnTo>
                  <a:lnTo>
                    <a:pt x="73279" y="247027"/>
                  </a:lnTo>
                  <a:lnTo>
                    <a:pt x="216420" y="247027"/>
                  </a:lnTo>
                  <a:lnTo>
                    <a:pt x="250405" y="346976"/>
                  </a:lnTo>
                  <a:lnTo>
                    <a:pt x="292150" y="346976"/>
                  </a:lnTo>
                  <a:close/>
                </a:path>
                <a:path w="532129" h="351789">
                  <a:moveTo>
                    <a:pt x="532117" y="93179"/>
                  </a:moveTo>
                  <a:lnTo>
                    <a:pt x="491832" y="93179"/>
                  </a:lnTo>
                  <a:lnTo>
                    <a:pt x="491832" y="247015"/>
                  </a:lnTo>
                  <a:lnTo>
                    <a:pt x="485965" y="277101"/>
                  </a:lnTo>
                  <a:lnTo>
                    <a:pt x="470357" y="298818"/>
                  </a:lnTo>
                  <a:lnTo>
                    <a:pt x="448030" y="311988"/>
                  </a:lnTo>
                  <a:lnTo>
                    <a:pt x="421970" y="316420"/>
                  </a:lnTo>
                  <a:lnTo>
                    <a:pt x="395986" y="312610"/>
                  </a:lnTo>
                  <a:lnTo>
                    <a:pt x="377672" y="300888"/>
                  </a:lnTo>
                  <a:lnTo>
                    <a:pt x="366814" y="280784"/>
                  </a:lnTo>
                  <a:lnTo>
                    <a:pt x="363245" y="251879"/>
                  </a:lnTo>
                  <a:lnTo>
                    <a:pt x="363245" y="93179"/>
                  </a:lnTo>
                  <a:lnTo>
                    <a:pt x="322948" y="93179"/>
                  </a:lnTo>
                  <a:lnTo>
                    <a:pt x="322948" y="253809"/>
                  </a:lnTo>
                  <a:lnTo>
                    <a:pt x="329653" y="298526"/>
                  </a:lnTo>
                  <a:lnTo>
                    <a:pt x="348183" y="328790"/>
                  </a:lnTo>
                  <a:lnTo>
                    <a:pt x="376174" y="345948"/>
                  </a:lnTo>
                  <a:lnTo>
                    <a:pt x="411276" y="351358"/>
                  </a:lnTo>
                  <a:lnTo>
                    <a:pt x="439420" y="347726"/>
                  </a:lnTo>
                  <a:lnTo>
                    <a:pt x="462470" y="337959"/>
                  </a:lnTo>
                  <a:lnTo>
                    <a:pt x="480060" y="323723"/>
                  </a:lnTo>
                  <a:lnTo>
                    <a:pt x="491832" y="306705"/>
                  </a:lnTo>
                  <a:lnTo>
                    <a:pt x="491832" y="346989"/>
                  </a:lnTo>
                  <a:lnTo>
                    <a:pt x="532117" y="346989"/>
                  </a:lnTo>
                  <a:lnTo>
                    <a:pt x="532117" y="93179"/>
                  </a:lnTo>
                  <a:close/>
                </a:path>
              </a:pathLst>
            </a:custGeom>
            <a:solidFill>
              <a:srgbClr val="FFFFFF"/>
            </a:solidFill>
          </p:spPr>
          <p:txBody>
            <a:bodyPr wrap="square" lIns="0" tIns="0" rIns="0" bIns="0" rtlCol="0"/>
            <a:lstStyle/>
            <a:p>
              <a:endParaRPr sz="1092"/>
            </a:p>
          </p:txBody>
        </p:sp>
        <p:pic>
          <p:nvPicPr>
            <p:cNvPr id="16" name="object 16"/>
            <p:cNvPicPr/>
            <p:nvPr/>
          </p:nvPicPr>
          <p:blipFill>
            <a:blip r:embed="rId2" cstate="print"/>
            <a:stretch>
              <a:fillRect/>
            </a:stretch>
          </p:blipFill>
          <p:spPr>
            <a:xfrm>
              <a:off x="3995714" y="2480628"/>
              <a:ext cx="234882" cy="253814"/>
            </a:xfrm>
            <a:prstGeom prst="rect">
              <a:avLst/>
            </a:prstGeom>
          </p:spPr>
        </p:pic>
        <p:sp>
          <p:nvSpPr>
            <p:cNvPr id="17" name="object 17"/>
            <p:cNvSpPr/>
            <p:nvPr/>
          </p:nvSpPr>
          <p:spPr>
            <a:xfrm>
              <a:off x="4242427" y="2476263"/>
              <a:ext cx="233045" cy="262890"/>
            </a:xfrm>
            <a:custGeom>
              <a:avLst/>
              <a:gdLst/>
              <a:ahLst/>
              <a:cxnLst/>
              <a:rect l="l" t="t" r="r" b="b"/>
              <a:pathLst>
                <a:path w="233045" h="262889">
                  <a:moveTo>
                    <a:pt x="118896" y="0"/>
                  </a:moveTo>
                  <a:lnTo>
                    <a:pt x="70837" y="9538"/>
                  </a:lnTo>
                  <a:lnTo>
                    <a:pt x="33242" y="36275"/>
                  </a:lnTo>
                  <a:lnTo>
                    <a:pt x="8750" y="77388"/>
                  </a:lnTo>
                  <a:lnTo>
                    <a:pt x="0" y="130058"/>
                  </a:lnTo>
                  <a:lnTo>
                    <a:pt x="0" y="133933"/>
                  </a:lnTo>
                  <a:lnTo>
                    <a:pt x="9086" y="186987"/>
                  </a:lnTo>
                  <a:lnTo>
                    <a:pt x="34463" y="227536"/>
                  </a:lnTo>
                  <a:lnTo>
                    <a:pt x="73306" y="253437"/>
                  </a:lnTo>
                  <a:lnTo>
                    <a:pt x="122792" y="262546"/>
                  </a:lnTo>
                  <a:lnTo>
                    <a:pt x="162631" y="257580"/>
                  </a:lnTo>
                  <a:lnTo>
                    <a:pt x="195100" y="242830"/>
                  </a:lnTo>
                  <a:lnTo>
                    <a:pt x="208327" y="229071"/>
                  </a:lnTo>
                  <a:lnTo>
                    <a:pt x="123263" y="229071"/>
                  </a:lnTo>
                  <a:lnTo>
                    <a:pt x="88895" y="223161"/>
                  </a:lnTo>
                  <a:lnTo>
                    <a:pt x="63758" y="205827"/>
                  </a:lnTo>
                  <a:lnTo>
                    <a:pt x="47992" y="177666"/>
                  </a:lnTo>
                  <a:lnTo>
                    <a:pt x="41736" y="139273"/>
                  </a:lnTo>
                  <a:lnTo>
                    <a:pt x="232945" y="139273"/>
                  </a:lnTo>
                  <a:lnTo>
                    <a:pt x="232945" y="126184"/>
                  </a:lnTo>
                  <a:lnTo>
                    <a:pt x="229744" y="106761"/>
                  </a:lnTo>
                  <a:lnTo>
                    <a:pt x="43202" y="106761"/>
                  </a:lnTo>
                  <a:lnTo>
                    <a:pt x="52096" y="76268"/>
                  </a:lnTo>
                  <a:lnTo>
                    <a:pt x="68131" y="53196"/>
                  </a:lnTo>
                  <a:lnTo>
                    <a:pt x="90625" y="38587"/>
                  </a:lnTo>
                  <a:lnTo>
                    <a:pt x="118896" y="33485"/>
                  </a:lnTo>
                  <a:lnTo>
                    <a:pt x="200823" y="33485"/>
                  </a:lnTo>
                  <a:lnTo>
                    <a:pt x="197945" y="29060"/>
                  </a:lnTo>
                  <a:lnTo>
                    <a:pt x="161494" y="6954"/>
                  </a:lnTo>
                  <a:lnTo>
                    <a:pt x="118896" y="0"/>
                  </a:lnTo>
                  <a:close/>
                </a:path>
                <a:path w="233045" h="262889">
                  <a:moveTo>
                    <a:pt x="231008" y="184884"/>
                  </a:moveTo>
                  <a:lnTo>
                    <a:pt x="190716" y="184884"/>
                  </a:lnTo>
                  <a:lnTo>
                    <a:pt x="183454" y="204285"/>
                  </a:lnTo>
                  <a:lnTo>
                    <a:pt x="169735" y="218086"/>
                  </a:lnTo>
                  <a:lnTo>
                    <a:pt x="149643" y="226332"/>
                  </a:lnTo>
                  <a:lnTo>
                    <a:pt x="123263" y="229071"/>
                  </a:lnTo>
                  <a:lnTo>
                    <a:pt x="208327" y="229071"/>
                  </a:lnTo>
                  <a:lnTo>
                    <a:pt x="218468" y="218523"/>
                  </a:lnTo>
                  <a:lnTo>
                    <a:pt x="231008" y="184884"/>
                  </a:lnTo>
                  <a:close/>
                </a:path>
                <a:path w="233045" h="262889">
                  <a:moveTo>
                    <a:pt x="200823" y="33485"/>
                  </a:moveTo>
                  <a:lnTo>
                    <a:pt x="118896" y="33485"/>
                  </a:lnTo>
                  <a:lnTo>
                    <a:pt x="147344" y="37565"/>
                  </a:lnTo>
                  <a:lnTo>
                    <a:pt x="169505" y="50470"/>
                  </a:lnTo>
                  <a:lnTo>
                    <a:pt x="184563" y="73202"/>
                  </a:lnTo>
                  <a:lnTo>
                    <a:pt x="191700" y="106761"/>
                  </a:lnTo>
                  <a:lnTo>
                    <a:pt x="229744" y="106761"/>
                  </a:lnTo>
                  <a:lnTo>
                    <a:pt x="223384" y="68182"/>
                  </a:lnTo>
                  <a:lnTo>
                    <a:pt x="200823" y="33485"/>
                  </a:lnTo>
                  <a:close/>
                </a:path>
              </a:pathLst>
            </a:custGeom>
            <a:solidFill>
              <a:srgbClr val="FFFFFF"/>
            </a:solidFill>
          </p:spPr>
          <p:txBody>
            <a:bodyPr wrap="square" lIns="0" tIns="0" rIns="0" bIns="0" rtlCol="0"/>
            <a:lstStyle/>
            <a:p>
              <a:endParaRPr sz="1092"/>
            </a:p>
          </p:txBody>
        </p:sp>
      </p:grpSp>
      <p:sp>
        <p:nvSpPr>
          <p:cNvPr id="18" name="object 18"/>
          <p:cNvSpPr/>
          <p:nvPr/>
        </p:nvSpPr>
        <p:spPr>
          <a:xfrm>
            <a:off x="2744459" y="1501601"/>
            <a:ext cx="232194" cy="212941"/>
          </a:xfrm>
          <a:custGeom>
            <a:avLst/>
            <a:gdLst/>
            <a:ahLst/>
            <a:cxnLst/>
            <a:rect l="l" t="t" r="r" b="b"/>
            <a:pathLst>
              <a:path w="382904" h="351155">
                <a:moveTo>
                  <a:pt x="123736" y="0"/>
                </a:moveTo>
                <a:lnTo>
                  <a:pt x="93700" y="4406"/>
                </a:lnTo>
                <a:lnTo>
                  <a:pt x="70904" y="14808"/>
                </a:lnTo>
                <a:lnTo>
                  <a:pt x="53657" y="30314"/>
                </a:lnTo>
                <a:lnTo>
                  <a:pt x="40284" y="49987"/>
                </a:lnTo>
                <a:lnTo>
                  <a:pt x="40284" y="4381"/>
                </a:lnTo>
                <a:lnTo>
                  <a:pt x="0" y="4381"/>
                </a:lnTo>
                <a:lnTo>
                  <a:pt x="0" y="258191"/>
                </a:lnTo>
                <a:lnTo>
                  <a:pt x="40284" y="258191"/>
                </a:lnTo>
                <a:lnTo>
                  <a:pt x="40284" y="118922"/>
                </a:lnTo>
                <a:lnTo>
                  <a:pt x="46164" y="80187"/>
                </a:lnTo>
                <a:lnTo>
                  <a:pt x="62903" y="55829"/>
                </a:lnTo>
                <a:lnTo>
                  <a:pt x="89204" y="42748"/>
                </a:lnTo>
                <a:lnTo>
                  <a:pt x="123736" y="37884"/>
                </a:lnTo>
                <a:lnTo>
                  <a:pt x="123736" y="0"/>
                </a:lnTo>
                <a:close/>
              </a:path>
              <a:path w="382904" h="351155">
                <a:moveTo>
                  <a:pt x="382841" y="4368"/>
                </a:moveTo>
                <a:lnTo>
                  <a:pt x="344017" y="4368"/>
                </a:lnTo>
                <a:lnTo>
                  <a:pt x="344017" y="123266"/>
                </a:lnTo>
                <a:lnTo>
                  <a:pt x="344017" y="126669"/>
                </a:lnTo>
                <a:lnTo>
                  <a:pt x="337680" y="164655"/>
                </a:lnTo>
                <a:lnTo>
                  <a:pt x="320179" y="192862"/>
                </a:lnTo>
                <a:lnTo>
                  <a:pt x="293865" y="210400"/>
                </a:lnTo>
                <a:lnTo>
                  <a:pt x="261035" y="216446"/>
                </a:lnTo>
                <a:lnTo>
                  <a:pt x="230809" y="210426"/>
                </a:lnTo>
                <a:lnTo>
                  <a:pt x="205955" y="193040"/>
                </a:lnTo>
                <a:lnTo>
                  <a:pt x="189103" y="165277"/>
                </a:lnTo>
                <a:lnTo>
                  <a:pt x="182892" y="128143"/>
                </a:lnTo>
                <a:lnTo>
                  <a:pt x="182892" y="124269"/>
                </a:lnTo>
                <a:lnTo>
                  <a:pt x="188379" y="87553"/>
                </a:lnTo>
                <a:lnTo>
                  <a:pt x="204241" y="58851"/>
                </a:lnTo>
                <a:lnTo>
                  <a:pt x="229565" y="40170"/>
                </a:lnTo>
                <a:lnTo>
                  <a:pt x="263448" y="33489"/>
                </a:lnTo>
                <a:lnTo>
                  <a:pt x="296926" y="39535"/>
                </a:lnTo>
                <a:lnTo>
                  <a:pt x="322313" y="57099"/>
                </a:lnTo>
                <a:lnTo>
                  <a:pt x="338391" y="85293"/>
                </a:lnTo>
                <a:lnTo>
                  <a:pt x="344017" y="123266"/>
                </a:lnTo>
                <a:lnTo>
                  <a:pt x="344017" y="4368"/>
                </a:lnTo>
                <a:lnTo>
                  <a:pt x="342557" y="4368"/>
                </a:lnTo>
                <a:lnTo>
                  <a:pt x="342557" y="45135"/>
                </a:lnTo>
                <a:lnTo>
                  <a:pt x="333794" y="33489"/>
                </a:lnTo>
                <a:lnTo>
                  <a:pt x="329387" y="27647"/>
                </a:lnTo>
                <a:lnTo>
                  <a:pt x="311442" y="13296"/>
                </a:lnTo>
                <a:lnTo>
                  <a:pt x="288302" y="3594"/>
                </a:lnTo>
                <a:lnTo>
                  <a:pt x="259575" y="12"/>
                </a:lnTo>
                <a:lnTo>
                  <a:pt x="211594" y="10045"/>
                </a:lnTo>
                <a:lnTo>
                  <a:pt x="174167" y="37261"/>
                </a:lnTo>
                <a:lnTo>
                  <a:pt x="149847" y="77406"/>
                </a:lnTo>
                <a:lnTo>
                  <a:pt x="141185" y="126199"/>
                </a:lnTo>
                <a:lnTo>
                  <a:pt x="141185" y="129590"/>
                </a:lnTo>
                <a:lnTo>
                  <a:pt x="149872" y="177876"/>
                </a:lnTo>
                <a:lnTo>
                  <a:pt x="173990" y="215963"/>
                </a:lnTo>
                <a:lnTo>
                  <a:pt x="210566" y="240957"/>
                </a:lnTo>
                <a:lnTo>
                  <a:pt x="256654" y="249936"/>
                </a:lnTo>
                <a:lnTo>
                  <a:pt x="283591" y="245910"/>
                </a:lnTo>
                <a:lnTo>
                  <a:pt x="307987" y="235204"/>
                </a:lnTo>
                <a:lnTo>
                  <a:pt x="328180" y="219849"/>
                </a:lnTo>
                <a:lnTo>
                  <a:pt x="330911" y="216446"/>
                </a:lnTo>
                <a:lnTo>
                  <a:pt x="342557" y="201904"/>
                </a:lnTo>
                <a:lnTo>
                  <a:pt x="342557" y="238785"/>
                </a:lnTo>
                <a:lnTo>
                  <a:pt x="336842" y="273926"/>
                </a:lnTo>
                <a:lnTo>
                  <a:pt x="320535" y="298234"/>
                </a:lnTo>
                <a:lnTo>
                  <a:pt x="294855" y="312343"/>
                </a:lnTo>
                <a:lnTo>
                  <a:pt x="261035" y="316915"/>
                </a:lnTo>
                <a:lnTo>
                  <a:pt x="232181" y="314109"/>
                </a:lnTo>
                <a:lnTo>
                  <a:pt x="210388" y="305752"/>
                </a:lnTo>
                <a:lnTo>
                  <a:pt x="195592" y="291947"/>
                </a:lnTo>
                <a:lnTo>
                  <a:pt x="187756" y="272770"/>
                </a:lnTo>
                <a:lnTo>
                  <a:pt x="146507" y="272770"/>
                </a:lnTo>
                <a:lnTo>
                  <a:pt x="156768" y="302983"/>
                </a:lnTo>
                <a:lnTo>
                  <a:pt x="178346" y="327837"/>
                </a:lnTo>
                <a:lnTo>
                  <a:pt x="212763" y="344690"/>
                </a:lnTo>
                <a:lnTo>
                  <a:pt x="261505" y="350888"/>
                </a:lnTo>
                <a:lnTo>
                  <a:pt x="310299" y="344119"/>
                </a:lnTo>
                <a:lnTo>
                  <a:pt x="348576" y="323710"/>
                </a:lnTo>
                <a:lnTo>
                  <a:pt x="353555" y="316915"/>
                </a:lnTo>
                <a:lnTo>
                  <a:pt x="373646" y="289471"/>
                </a:lnTo>
                <a:lnTo>
                  <a:pt x="382841" y="241211"/>
                </a:lnTo>
                <a:lnTo>
                  <a:pt x="382841" y="201904"/>
                </a:lnTo>
                <a:lnTo>
                  <a:pt x="382841" y="45135"/>
                </a:lnTo>
                <a:lnTo>
                  <a:pt x="382841" y="4368"/>
                </a:lnTo>
                <a:close/>
              </a:path>
            </a:pathLst>
          </a:custGeom>
          <a:solidFill>
            <a:srgbClr val="FFFFFF"/>
          </a:solidFill>
        </p:spPr>
        <p:txBody>
          <a:bodyPr wrap="square" lIns="0" tIns="0" rIns="0" bIns="0" rtlCol="0"/>
          <a:lstStyle/>
          <a:p>
            <a:endParaRPr sz="1092"/>
          </a:p>
        </p:txBody>
      </p:sp>
      <p:sp>
        <p:nvSpPr>
          <p:cNvPr id="19" name="object 19"/>
          <p:cNvSpPr/>
          <p:nvPr/>
        </p:nvSpPr>
        <p:spPr>
          <a:xfrm>
            <a:off x="3015848" y="1501595"/>
            <a:ext cx="128226" cy="156721"/>
          </a:xfrm>
          <a:custGeom>
            <a:avLst/>
            <a:gdLst/>
            <a:ahLst/>
            <a:cxnLst/>
            <a:rect l="l" t="t" r="r" b="b"/>
            <a:pathLst>
              <a:path w="211454" h="258444">
                <a:moveTo>
                  <a:pt x="121797" y="0"/>
                </a:moveTo>
                <a:lnTo>
                  <a:pt x="93091" y="3635"/>
                </a:lnTo>
                <a:lnTo>
                  <a:pt x="69758" y="13417"/>
                </a:lnTo>
                <a:lnTo>
                  <a:pt x="52065" y="27657"/>
                </a:lnTo>
                <a:lnTo>
                  <a:pt x="40281" y="44668"/>
                </a:lnTo>
                <a:lnTo>
                  <a:pt x="40281" y="4387"/>
                </a:lnTo>
                <a:lnTo>
                  <a:pt x="0" y="4387"/>
                </a:lnTo>
                <a:lnTo>
                  <a:pt x="0" y="258201"/>
                </a:lnTo>
                <a:lnTo>
                  <a:pt x="40281" y="258201"/>
                </a:lnTo>
                <a:lnTo>
                  <a:pt x="40281" y="104363"/>
                </a:lnTo>
                <a:lnTo>
                  <a:pt x="46095" y="74268"/>
                </a:lnTo>
                <a:lnTo>
                  <a:pt x="61690" y="52550"/>
                </a:lnTo>
                <a:lnTo>
                  <a:pt x="84292" y="39389"/>
                </a:lnTo>
                <a:lnTo>
                  <a:pt x="111127" y="34962"/>
                </a:lnTo>
                <a:lnTo>
                  <a:pt x="137645" y="38768"/>
                </a:lnTo>
                <a:lnTo>
                  <a:pt x="156251" y="50490"/>
                </a:lnTo>
                <a:lnTo>
                  <a:pt x="167216" y="70584"/>
                </a:lnTo>
                <a:lnTo>
                  <a:pt x="170811" y="99504"/>
                </a:lnTo>
                <a:lnTo>
                  <a:pt x="170811" y="258201"/>
                </a:lnTo>
                <a:lnTo>
                  <a:pt x="211103" y="258201"/>
                </a:lnTo>
                <a:lnTo>
                  <a:pt x="211103" y="102426"/>
                </a:lnTo>
                <a:lnTo>
                  <a:pt x="204522" y="55292"/>
                </a:lnTo>
                <a:lnTo>
                  <a:pt x="186110" y="23542"/>
                </a:lnTo>
                <a:lnTo>
                  <a:pt x="157869" y="5627"/>
                </a:lnTo>
                <a:lnTo>
                  <a:pt x="121797" y="0"/>
                </a:lnTo>
                <a:close/>
              </a:path>
            </a:pathLst>
          </a:custGeom>
          <a:solidFill>
            <a:srgbClr val="FFFFFF"/>
          </a:solidFill>
        </p:spPr>
        <p:txBody>
          <a:bodyPr wrap="square" lIns="0" tIns="0" rIns="0" bIns="0" rtlCol="0"/>
          <a:lstStyle/>
          <a:p>
            <a:endParaRPr sz="1092"/>
          </a:p>
        </p:txBody>
      </p:sp>
      <p:sp>
        <p:nvSpPr>
          <p:cNvPr id="20" name="object 20"/>
          <p:cNvSpPr/>
          <p:nvPr/>
        </p:nvSpPr>
        <p:spPr>
          <a:xfrm>
            <a:off x="3172575" y="1501608"/>
            <a:ext cx="141319" cy="159417"/>
          </a:xfrm>
          <a:custGeom>
            <a:avLst/>
            <a:gdLst/>
            <a:ahLst/>
            <a:cxnLst/>
            <a:rect l="l" t="t" r="r" b="b"/>
            <a:pathLst>
              <a:path w="233045" h="262889">
                <a:moveTo>
                  <a:pt x="118896" y="0"/>
                </a:moveTo>
                <a:lnTo>
                  <a:pt x="70837" y="9538"/>
                </a:lnTo>
                <a:lnTo>
                  <a:pt x="33242" y="36275"/>
                </a:lnTo>
                <a:lnTo>
                  <a:pt x="8750" y="77388"/>
                </a:lnTo>
                <a:lnTo>
                  <a:pt x="0" y="130058"/>
                </a:lnTo>
                <a:lnTo>
                  <a:pt x="0" y="133933"/>
                </a:lnTo>
                <a:lnTo>
                  <a:pt x="9086" y="186987"/>
                </a:lnTo>
                <a:lnTo>
                  <a:pt x="34460" y="227536"/>
                </a:lnTo>
                <a:lnTo>
                  <a:pt x="73297" y="253437"/>
                </a:lnTo>
                <a:lnTo>
                  <a:pt x="122771" y="262546"/>
                </a:lnTo>
                <a:lnTo>
                  <a:pt x="162622" y="257580"/>
                </a:lnTo>
                <a:lnTo>
                  <a:pt x="195097" y="242830"/>
                </a:lnTo>
                <a:lnTo>
                  <a:pt x="208326" y="229071"/>
                </a:lnTo>
                <a:lnTo>
                  <a:pt x="123284" y="229071"/>
                </a:lnTo>
                <a:lnTo>
                  <a:pt x="88904" y="223161"/>
                </a:lnTo>
                <a:lnTo>
                  <a:pt x="63761" y="205827"/>
                </a:lnTo>
                <a:lnTo>
                  <a:pt x="47992" y="177666"/>
                </a:lnTo>
                <a:lnTo>
                  <a:pt x="41736" y="139273"/>
                </a:lnTo>
                <a:lnTo>
                  <a:pt x="232945" y="139273"/>
                </a:lnTo>
                <a:lnTo>
                  <a:pt x="232945" y="126184"/>
                </a:lnTo>
                <a:lnTo>
                  <a:pt x="229744" y="106761"/>
                </a:lnTo>
                <a:lnTo>
                  <a:pt x="43202" y="106761"/>
                </a:lnTo>
                <a:lnTo>
                  <a:pt x="52096" y="76268"/>
                </a:lnTo>
                <a:lnTo>
                  <a:pt x="68131" y="53196"/>
                </a:lnTo>
                <a:lnTo>
                  <a:pt x="90625" y="38587"/>
                </a:lnTo>
                <a:lnTo>
                  <a:pt x="118896" y="33485"/>
                </a:lnTo>
                <a:lnTo>
                  <a:pt x="200823" y="33485"/>
                </a:lnTo>
                <a:lnTo>
                  <a:pt x="197945" y="29060"/>
                </a:lnTo>
                <a:lnTo>
                  <a:pt x="161494" y="6954"/>
                </a:lnTo>
                <a:lnTo>
                  <a:pt x="118896" y="0"/>
                </a:lnTo>
                <a:close/>
              </a:path>
              <a:path w="233045" h="262889">
                <a:moveTo>
                  <a:pt x="231008" y="184884"/>
                </a:moveTo>
                <a:lnTo>
                  <a:pt x="190716" y="184884"/>
                </a:lnTo>
                <a:lnTo>
                  <a:pt x="183455" y="204285"/>
                </a:lnTo>
                <a:lnTo>
                  <a:pt x="169738" y="218086"/>
                </a:lnTo>
                <a:lnTo>
                  <a:pt x="149652" y="226332"/>
                </a:lnTo>
                <a:lnTo>
                  <a:pt x="123284" y="229071"/>
                </a:lnTo>
                <a:lnTo>
                  <a:pt x="208326" y="229071"/>
                </a:lnTo>
                <a:lnTo>
                  <a:pt x="218468" y="218523"/>
                </a:lnTo>
                <a:lnTo>
                  <a:pt x="231008" y="184884"/>
                </a:lnTo>
                <a:close/>
              </a:path>
              <a:path w="233045" h="262889">
                <a:moveTo>
                  <a:pt x="200823" y="33485"/>
                </a:moveTo>
                <a:lnTo>
                  <a:pt x="118896" y="33485"/>
                </a:lnTo>
                <a:lnTo>
                  <a:pt x="147344" y="37565"/>
                </a:lnTo>
                <a:lnTo>
                  <a:pt x="169505" y="50470"/>
                </a:lnTo>
                <a:lnTo>
                  <a:pt x="184563" y="73202"/>
                </a:lnTo>
                <a:lnTo>
                  <a:pt x="191700" y="106761"/>
                </a:lnTo>
                <a:lnTo>
                  <a:pt x="229744" y="106761"/>
                </a:lnTo>
                <a:lnTo>
                  <a:pt x="223384" y="68182"/>
                </a:lnTo>
                <a:lnTo>
                  <a:pt x="200823" y="33485"/>
                </a:lnTo>
                <a:close/>
              </a:path>
            </a:pathLst>
          </a:custGeom>
          <a:solidFill>
            <a:srgbClr val="FFFFFF"/>
          </a:solidFill>
        </p:spPr>
        <p:txBody>
          <a:bodyPr wrap="square" lIns="0" tIns="0" rIns="0" bIns="0" rtlCol="0"/>
          <a:lstStyle/>
          <a:p>
            <a:endParaRPr sz="1092"/>
          </a:p>
        </p:txBody>
      </p:sp>
      <p:sp>
        <p:nvSpPr>
          <p:cNvPr id="21" name="object 21"/>
          <p:cNvSpPr/>
          <p:nvPr/>
        </p:nvSpPr>
        <p:spPr>
          <a:xfrm>
            <a:off x="3343170" y="1565768"/>
            <a:ext cx="63150" cy="23104"/>
          </a:xfrm>
          <a:custGeom>
            <a:avLst/>
            <a:gdLst/>
            <a:ahLst/>
            <a:cxnLst/>
            <a:rect l="l" t="t" r="r" b="b"/>
            <a:pathLst>
              <a:path w="104139" h="38100">
                <a:moveTo>
                  <a:pt x="103871" y="0"/>
                </a:moveTo>
                <a:lnTo>
                  <a:pt x="0" y="0"/>
                </a:lnTo>
                <a:lnTo>
                  <a:pt x="0" y="37841"/>
                </a:lnTo>
                <a:lnTo>
                  <a:pt x="103871" y="37841"/>
                </a:lnTo>
                <a:lnTo>
                  <a:pt x="103871" y="0"/>
                </a:lnTo>
                <a:close/>
              </a:path>
            </a:pathLst>
          </a:custGeom>
          <a:solidFill>
            <a:srgbClr val="FFFFFF"/>
          </a:solidFill>
        </p:spPr>
        <p:txBody>
          <a:bodyPr wrap="square" lIns="0" tIns="0" rIns="0" bIns="0" rtlCol="0"/>
          <a:lstStyle/>
          <a:p>
            <a:endParaRPr sz="1092"/>
          </a:p>
        </p:txBody>
      </p:sp>
      <p:sp>
        <p:nvSpPr>
          <p:cNvPr id="22" name="object 22"/>
          <p:cNvSpPr/>
          <p:nvPr/>
        </p:nvSpPr>
        <p:spPr>
          <a:xfrm>
            <a:off x="3448019" y="1430688"/>
            <a:ext cx="302276" cy="227573"/>
          </a:xfrm>
          <a:custGeom>
            <a:avLst/>
            <a:gdLst/>
            <a:ahLst/>
            <a:cxnLst/>
            <a:rect l="l" t="t" r="r" b="b"/>
            <a:pathLst>
              <a:path w="498475" h="375285">
                <a:moveTo>
                  <a:pt x="246049" y="375119"/>
                </a:moveTo>
                <a:lnTo>
                  <a:pt x="141795" y="224218"/>
                </a:lnTo>
                <a:lnTo>
                  <a:pt x="139776" y="221297"/>
                </a:lnTo>
                <a:lnTo>
                  <a:pt x="173253" y="210680"/>
                </a:lnTo>
                <a:lnTo>
                  <a:pt x="200558" y="191998"/>
                </a:lnTo>
                <a:lnTo>
                  <a:pt x="201396" y="190728"/>
                </a:lnTo>
                <a:lnTo>
                  <a:pt x="218935" y="164312"/>
                </a:lnTo>
                <a:lnTo>
                  <a:pt x="225679" y="126669"/>
                </a:lnTo>
                <a:lnTo>
                  <a:pt x="225679" y="124739"/>
                </a:lnTo>
                <a:lnTo>
                  <a:pt x="216065" y="80365"/>
                </a:lnTo>
                <a:lnTo>
                  <a:pt x="200152" y="62128"/>
                </a:lnTo>
                <a:lnTo>
                  <a:pt x="189941" y="50419"/>
                </a:lnTo>
                <a:lnTo>
                  <a:pt x="183451" y="47574"/>
                </a:lnTo>
                <a:lnTo>
                  <a:pt x="183451" y="124739"/>
                </a:lnTo>
                <a:lnTo>
                  <a:pt x="183451" y="126669"/>
                </a:lnTo>
                <a:lnTo>
                  <a:pt x="178498" y="154686"/>
                </a:lnTo>
                <a:lnTo>
                  <a:pt x="163906" y="174701"/>
                </a:lnTo>
                <a:lnTo>
                  <a:pt x="140042" y="186715"/>
                </a:lnTo>
                <a:lnTo>
                  <a:pt x="107264" y="190728"/>
                </a:lnTo>
                <a:lnTo>
                  <a:pt x="42202" y="190728"/>
                </a:lnTo>
                <a:lnTo>
                  <a:pt x="42202" y="62128"/>
                </a:lnTo>
                <a:lnTo>
                  <a:pt x="107264" y="62128"/>
                </a:lnTo>
                <a:lnTo>
                  <a:pt x="139026" y="65290"/>
                </a:lnTo>
                <a:lnTo>
                  <a:pt x="163004" y="75780"/>
                </a:lnTo>
                <a:lnTo>
                  <a:pt x="178155" y="95097"/>
                </a:lnTo>
                <a:lnTo>
                  <a:pt x="183451" y="124739"/>
                </a:lnTo>
                <a:lnTo>
                  <a:pt x="183451" y="47574"/>
                </a:lnTo>
                <a:lnTo>
                  <a:pt x="151345" y="33489"/>
                </a:lnTo>
                <a:lnTo>
                  <a:pt x="104343" y="28155"/>
                </a:lnTo>
                <a:lnTo>
                  <a:pt x="0" y="28155"/>
                </a:lnTo>
                <a:lnTo>
                  <a:pt x="0" y="375119"/>
                </a:lnTo>
                <a:lnTo>
                  <a:pt x="42202" y="375119"/>
                </a:lnTo>
                <a:lnTo>
                  <a:pt x="42202" y="224218"/>
                </a:lnTo>
                <a:lnTo>
                  <a:pt x="95618" y="224218"/>
                </a:lnTo>
                <a:lnTo>
                  <a:pt x="198970" y="375119"/>
                </a:lnTo>
                <a:lnTo>
                  <a:pt x="246049" y="375119"/>
                </a:lnTo>
                <a:close/>
              </a:path>
              <a:path w="498475" h="375285">
                <a:moveTo>
                  <a:pt x="498398" y="219341"/>
                </a:moveTo>
                <a:lnTo>
                  <a:pt x="491820" y="172224"/>
                </a:lnTo>
                <a:lnTo>
                  <a:pt x="473405" y="140487"/>
                </a:lnTo>
                <a:lnTo>
                  <a:pt x="445160" y="122567"/>
                </a:lnTo>
                <a:lnTo>
                  <a:pt x="409092" y="116941"/>
                </a:lnTo>
                <a:lnTo>
                  <a:pt x="380390" y="120573"/>
                </a:lnTo>
                <a:lnTo>
                  <a:pt x="357060" y="130352"/>
                </a:lnTo>
                <a:lnTo>
                  <a:pt x="339356" y="144602"/>
                </a:lnTo>
                <a:lnTo>
                  <a:pt x="327583" y="161620"/>
                </a:lnTo>
                <a:lnTo>
                  <a:pt x="327583" y="0"/>
                </a:lnTo>
                <a:lnTo>
                  <a:pt x="287299" y="0"/>
                </a:lnTo>
                <a:lnTo>
                  <a:pt x="287299" y="375119"/>
                </a:lnTo>
                <a:lnTo>
                  <a:pt x="327583" y="375119"/>
                </a:lnTo>
                <a:lnTo>
                  <a:pt x="327583" y="221297"/>
                </a:lnTo>
                <a:lnTo>
                  <a:pt x="333387" y="191211"/>
                </a:lnTo>
                <a:lnTo>
                  <a:pt x="348983" y="169494"/>
                </a:lnTo>
                <a:lnTo>
                  <a:pt x="371589" y="156337"/>
                </a:lnTo>
                <a:lnTo>
                  <a:pt x="398424" y="151904"/>
                </a:lnTo>
                <a:lnTo>
                  <a:pt x="424942" y="155714"/>
                </a:lnTo>
                <a:lnTo>
                  <a:pt x="443547" y="167436"/>
                </a:lnTo>
                <a:lnTo>
                  <a:pt x="454507" y="187515"/>
                </a:lnTo>
                <a:lnTo>
                  <a:pt x="458114" y="216420"/>
                </a:lnTo>
                <a:lnTo>
                  <a:pt x="458114" y="375119"/>
                </a:lnTo>
                <a:lnTo>
                  <a:pt x="498398" y="375119"/>
                </a:lnTo>
                <a:lnTo>
                  <a:pt x="498398" y="219341"/>
                </a:lnTo>
                <a:close/>
              </a:path>
            </a:pathLst>
          </a:custGeom>
          <a:solidFill>
            <a:srgbClr val="FFFFFF"/>
          </a:solidFill>
        </p:spPr>
        <p:txBody>
          <a:bodyPr wrap="square" lIns="0" tIns="0" rIns="0" bIns="0" rtlCol="0"/>
          <a:lstStyle/>
          <a:p>
            <a:endParaRPr sz="1092"/>
          </a:p>
        </p:txBody>
      </p:sp>
      <p:sp>
        <p:nvSpPr>
          <p:cNvPr id="23" name="object 23"/>
          <p:cNvSpPr/>
          <p:nvPr/>
        </p:nvSpPr>
        <p:spPr>
          <a:xfrm>
            <a:off x="3778414" y="1435392"/>
            <a:ext cx="151330" cy="225648"/>
          </a:xfrm>
          <a:custGeom>
            <a:avLst/>
            <a:gdLst/>
            <a:ahLst/>
            <a:cxnLst/>
            <a:rect l="l" t="t" r="r" b="b"/>
            <a:pathLst>
              <a:path w="249554" h="372110">
                <a:moveTo>
                  <a:pt x="143168" y="0"/>
                </a:moveTo>
                <a:lnTo>
                  <a:pt x="106761" y="0"/>
                </a:lnTo>
                <a:lnTo>
                  <a:pt x="54354" y="69861"/>
                </a:lnTo>
                <a:lnTo>
                  <a:pt x="82971" y="69861"/>
                </a:lnTo>
                <a:lnTo>
                  <a:pt x="124226" y="33496"/>
                </a:lnTo>
                <a:lnTo>
                  <a:pt x="168049" y="33496"/>
                </a:lnTo>
                <a:lnTo>
                  <a:pt x="143168" y="0"/>
                </a:lnTo>
                <a:close/>
              </a:path>
              <a:path w="249554" h="372110">
                <a:moveTo>
                  <a:pt x="168049" y="33496"/>
                </a:moveTo>
                <a:lnTo>
                  <a:pt x="124226" y="33496"/>
                </a:lnTo>
                <a:lnTo>
                  <a:pt x="165492" y="69861"/>
                </a:lnTo>
                <a:lnTo>
                  <a:pt x="195062" y="69861"/>
                </a:lnTo>
                <a:lnTo>
                  <a:pt x="168049" y="33496"/>
                </a:lnTo>
                <a:close/>
              </a:path>
              <a:path w="249554" h="372110">
                <a:moveTo>
                  <a:pt x="124729" y="109190"/>
                </a:moveTo>
                <a:lnTo>
                  <a:pt x="74932" y="118721"/>
                </a:lnTo>
                <a:lnTo>
                  <a:pt x="35424" y="145406"/>
                </a:lnTo>
                <a:lnTo>
                  <a:pt x="9386" y="186380"/>
                </a:lnTo>
                <a:lnTo>
                  <a:pt x="90" y="238275"/>
                </a:lnTo>
                <a:lnTo>
                  <a:pt x="0" y="242662"/>
                </a:lnTo>
                <a:lnTo>
                  <a:pt x="9240" y="294154"/>
                </a:lnTo>
                <a:lnTo>
                  <a:pt x="34992" y="335043"/>
                </a:lnTo>
                <a:lnTo>
                  <a:pt x="74305" y="362010"/>
                </a:lnTo>
                <a:lnTo>
                  <a:pt x="124226" y="371737"/>
                </a:lnTo>
                <a:lnTo>
                  <a:pt x="174299" y="362275"/>
                </a:lnTo>
                <a:lnTo>
                  <a:pt x="210142" y="338261"/>
                </a:lnTo>
                <a:lnTo>
                  <a:pt x="124729" y="338261"/>
                </a:lnTo>
                <a:lnTo>
                  <a:pt x="90045" y="331445"/>
                </a:lnTo>
                <a:lnTo>
                  <a:pt x="63918" y="312117"/>
                </a:lnTo>
                <a:lnTo>
                  <a:pt x="47440" y="281962"/>
                </a:lnTo>
                <a:lnTo>
                  <a:pt x="41705" y="242662"/>
                </a:lnTo>
                <a:lnTo>
                  <a:pt x="41779" y="238275"/>
                </a:lnTo>
                <a:lnTo>
                  <a:pt x="47510" y="199189"/>
                </a:lnTo>
                <a:lnTo>
                  <a:pt x="64102" y="168888"/>
                </a:lnTo>
                <a:lnTo>
                  <a:pt x="90252" y="149509"/>
                </a:lnTo>
                <a:lnTo>
                  <a:pt x="124729" y="142686"/>
                </a:lnTo>
                <a:lnTo>
                  <a:pt x="210327" y="142686"/>
                </a:lnTo>
                <a:lnTo>
                  <a:pt x="174511" y="118646"/>
                </a:lnTo>
                <a:lnTo>
                  <a:pt x="124729" y="109190"/>
                </a:lnTo>
                <a:close/>
              </a:path>
              <a:path w="249554" h="372110">
                <a:moveTo>
                  <a:pt x="210327" y="142686"/>
                </a:moveTo>
                <a:lnTo>
                  <a:pt x="124729" y="142686"/>
                </a:lnTo>
                <a:lnTo>
                  <a:pt x="158978" y="149517"/>
                </a:lnTo>
                <a:lnTo>
                  <a:pt x="185138" y="168947"/>
                </a:lnTo>
                <a:lnTo>
                  <a:pt x="201839" y="199388"/>
                </a:lnTo>
                <a:lnTo>
                  <a:pt x="207641" y="238778"/>
                </a:lnTo>
                <a:lnTo>
                  <a:pt x="207710" y="242662"/>
                </a:lnTo>
                <a:lnTo>
                  <a:pt x="201908" y="281754"/>
                </a:lnTo>
                <a:lnTo>
                  <a:pt x="185322" y="311932"/>
                </a:lnTo>
                <a:lnTo>
                  <a:pt x="159185" y="331376"/>
                </a:lnTo>
                <a:lnTo>
                  <a:pt x="124729" y="338261"/>
                </a:lnTo>
                <a:lnTo>
                  <a:pt x="210142" y="338261"/>
                </a:lnTo>
                <a:lnTo>
                  <a:pt x="213954" y="335708"/>
                </a:lnTo>
                <a:lnTo>
                  <a:pt x="240050" y="294764"/>
                </a:lnTo>
                <a:lnTo>
                  <a:pt x="249359" y="242662"/>
                </a:lnTo>
                <a:lnTo>
                  <a:pt x="249447" y="238275"/>
                </a:lnTo>
                <a:lnTo>
                  <a:pt x="240058" y="185964"/>
                </a:lnTo>
                <a:lnTo>
                  <a:pt x="214017" y="145163"/>
                </a:lnTo>
                <a:lnTo>
                  <a:pt x="210327" y="142686"/>
                </a:lnTo>
                <a:close/>
              </a:path>
            </a:pathLst>
          </a:custGeom>
          <a:solidFill>
            <a:srgbClr val="FFFFFF"/>
          </a:solidFill>
        </p:spPr>
        <p:txBody>
          <a:bodyPr wrap="square" lIns="0" tIns="0" rIns="0" bIns="0" rtlCol="0"/>
          <a:lstStyle/>
          <a:p>
            <a:endParaRPr sz="1092"/>
          </a:p>
        </p:txBody>
      </p:sp>
      <p:sp>
        <p:nvSpPr>
          <p:cNvPr id="24" name="object 24"/>
          <p:cNvSpPr/>
          <p:nvPr/>
        </p:nvSpPr>
        <p:spPr>
          <a:xfrm>
            <a:off x="3959600" y="1501595"/>
            <a:ext cx="128226" cy="156721"/>
          </a:xfrm>
          <a:custGeom>
            <a:avLst/>
            <a:gdLst/>
            <a:ahLst/>
            <a:cxnLst/>
            <a:rect l="l" t="t" r="r" b="b"/>
            <a:pathLst>
              <a:path w="211454" h="258444">
                <a:moveTo>
                  <a:pt x="121797" y="0"/>
                </a:moveTo>
                <a:lnTo>
                  <a:pt x="93091" y="3635"/>
                </a:lnTo>
                <a:lnTo>
                  <a:pt x="69759" y="13417"/>
                </a:lnTo>
                <a:lnTo>
                  <a:pt x="52070" y="27657"/>
                </a:lnTo>
                <a:lnTo>
                  <a:pt x="40291" y="44668"/>
                </a:lnTo>
                <a:lnTo>
                  <a:pt x="40291" y="4387"/>
                </a:lnTo>
                <a:lnTo>
                  <a:pt x="0" y="4387"/>
                </a:lnTo>
                <a:lnTo>
                  <a:pt x="0" y="258201"/>
                </a:lnTo>
                <a:lnTo>
                  <a:pt x="40291" y="258201"/>
                </a:lnTo>
                <a:lnTo>
                  <a:pt x="40291" y="104363"/>
                </a:lnTo>
                <a:lnTo>
                  <a:pt x="46104" y="74268"/>
                </a:lnTo>
                <a:lnTo>
                  <a:pt x="61695" y="52550"/>
                </a:lnTo>
                <a:lnTo>
                  <a:pt x="84293" y="39389"/>
                </a:lnTo>
                <a:lnTo>
                  <a:pt x="111127" y="34962"/>
                </a:lnTo>
                <a:lnTo>
                  <a:pt x="137645" y="38768"/>
                </a:lnTo>
                <a:lnTo>
                  <a:pt x="156251" y="50490"/>
                </a:lnTo>
                <a:lnTo>
                  <a:pt x="167216" y="70584"/>
                </a:lnTo>
                <a:lnTo>
                  <a:pt x="170811" y="99504"/>
                </a:lnTo>
                <a:lnTo>
                  <a:pt x="170811" y="258201"/>
                </a:lnTo>
                <a:lnTo>
                  <a:pt x="211103" y="258201"/>
                </a:lnTo>
                <a:lnTo>
                  <a:pt x="211103" y="102426"/>
                </a:lnTo>
                <a:lnTo>
                  <a:pt x="204522" y="55292"/>
                </a:lnTo>
                <a:lnTo>
                  <a:pt x="186110" y="23542"/>
                </a:lnTo>
                <a:lnTo>
                  <a:pt x="157869" y="5627"/>
                </a:lnTo>
                <a:lnTo>
                  <a:pt x="121797" y="0"/>
                </a:lnTo>
                <a:close/>
              </a:path>
            </a:pathLst>
          </a:custGeom>
          <a:solidFill>
            <a:srgbClr val="FFFFFF"/>
          </a:solidFill>
        </p:spPr>
        <p:txBody>
          <a:bodyPr wrap="square" lIns="0" tIns="0" rIns="0" bIns="0" rtlCol="0"/>
          <a:lstStyle/>
          <a:p>
            <a:endParaRPr sz="1092"/>
          </a:p>
        </p:txBody>
      </p:sp>
      <p:sp>
        <p:nvSpPr>
          <p:cNvPr id="25" name="object 25"/>
          <p:cNvSpPr/>
          <p:nvPr/>
        </p:nvSpPr>
        <p:spPr>
          <a:xfrm>
            <a:off x="4116327" y="1501608"/>
            <a:ext cx="141319" cy="159417"/>
          </a:xfrm>
          <a:custGeom>
            <a:avLst/>
            <a:gdLst/>
            <a:ahLst/>
            <a:cxnLst/>
            <a:rect l="l" t="t" r="r" b="b"/>
            <a:pathLst>
              <a:path w="233045" h="262889">
                <a:moveTo>
                  <a:pt x="118896" y="0"/>
                </a:moveTo>
                <a:lnTo>
                  <a:pt x="70837" y="9538"/>
                </a:lnTo>
                <a:lnTo>
                  <a:pt x="33242" y="36275"/>
                </a:lnTo>
                <a:lnTo>
                  <a:pt x="8750" y="77388"/>
                </a:lnTo>
                <a:lnTo>
                  <a:pt x="0" y="130058"/>
                </a:lnTo>
                <a:lnTo>
                  <a:pt x="0" y="133933"/>
                </a:lnTo>
                <a:lnTo>
                  <a:pt x="9086" y="186987"/>
                </a:lnTo>
                <a:lnTo>
                  <a:pt x="34460" y="227536"/>
                </a:lnTo>
                <a:lnTo>
                  <a:pt x="73297" y="253437"/>
                </a:lnTo>
                <a:lnTo>
                  <a:pt x="122771" y="262546"/>
                </a:lnTo>
                <a:lnTo>
                  <a:pt x="162622" y="257580"/>
                </a:lnTo>
                <a:lnTo>
                  <a:pt x="195097" y="242830"/>
                </a:lnTo>
                <a:lnTo>
                  <a:pt x="208326" y="229071"/>
                </a:lnTo>
                <a:lnTo>
                  <a:pt x="123263" y="229071"/>
                </a:lnTo>
                <a:lnTo>
                  <a:pt x="88895" y="223161"/>
                </a:lnTo>
                <a:lnTo>
                  <a:pt x="63758" y="205827"/>
                </a:lnTo>
                <a:lnTo>
                  <a:pt x="47992" y="177666"/>
                </a:lnTo>
                <a:lnTo>
                  <a:pt x="41736" y="139273"/>
                </a:lnTo>
                <a:lnTo>
                  <a:pt x="232945" y="139273"/>
                </a:lnTo>
                <a:lnTo>
                  <a:pt x="232945" y="126184"/>
                </a:lnTo>
                <a:lnTo>
                  <a:pt x="229744" y="106761"/>
                </a:lnTo>
                <a:lnTo>
                  <a:pt x="43202" y="106761"/>
                </a:lnTo>
                <a:lnTo>
                  <a:pt x="52096" y="76268"/>
                </a:lnTo>
                <a:lnTo>
                  <a:pt x="68131" y="53196"/>
                </a:lnTo>
                <a:lnTo>
                  <a:pt x="90625" y="38587"/>
                </a:lnTo>
                <a:lnTo>
                  <a:pt x="118896" y="33485"/>
                </a:lnTo>
                <a:lnTo>
                  <a:pt x="200823" y="33485"/>
                </a:lnTo>
                <a:lnTo>
                  <a:pt x="197945" y="29060"/>
                </a:lnTo>
                <a:lnTo>
                  <a:pt x="161494" y="6954"/>
                </a:lnTo>
                <a:lnTo>
                  <a:pt x="118896" y="0"/>
                </a:lnTo>
                <a:close/>
              </a:path>
              <a:path w="233045" h="262889">
                <a:moveTo>
                  <a:pt x="231008" y="184884"/>
                </a:moveTo>
                <a:lnTo>
                  <a:pt x="190716" y="184884"/>
                </a:lnTo>
                <a:lnTo>
                  <a:pt x="183454" y="204285"/>
                </a:lnTo>
                <a:lnTo>
                  <a:pt x="169735" y="218086"/>
                </a:lnTo>
                <a:lnTo>
                  <a:pt x="149643" y="226332"/>
                </a:lnTo>
                <a:lnTo>
                  <a:pt x="123263" y="229071"/>
                </a:lnTo>
                <a:lnTo>
                  <a:pt x="208326" y="229071"/>
                </a:lnTo>
                <a:lnTo>
                  <a:pt x="218468" y="218523"/>
                </a:lnTo>
                <a:lnTo>
                  <a:pt x="231008" y="184884"/>
                </a:lnTo>
                <a:close/>
              </a:path>
              <a:path w="233045" h="262889">
                <a:moveTo>
                  <a:pt x="200823" y="33485"/>
                </a:moveTo>
                <a:lnTo>
                  <a:pt x="118896" y="33485"/>
                </a:lnTo>
                <a:lnTo>
                  <a:pt x="147344" y="37565"/>
                </a:lnTo>
                <a:lnTo>
                  <a:pt x="169505" y="50470"/>
                </a:lnTo>
                <a:lnTo>
                  <a:pt x="184563" y="73202"/>
                </a:lnTo>
                <a:lnTo>
                  <a:pt x="191700" y="106761"/>
                </a:lnTo>
                <a:lnTo>
                  <a:pt x="229744" y="106761"/>
                </a:lnTo>
                <a:lnTo>
                  <a:pt x="223384" y="68182"/>
                </a:lnTo>
                <a:lnTo>
                  <a:pt x="200823" y="33485"/>
                </a:lnTo>
                <a:close/>
              </a:path>
            </a:pathLst>
          </a:custGeom>
          <a:solidFill>
            <a:srgbClr val="FFFFFF"/>
          </a:solidFill>
        </p:spPr>
        <p:txBody>
          <a:bodyPr wrap="square" lIns="0" tIns="0" rIns="0" bIns="0" rtlCol="0"/>
          <a:lstStyle/>
          <a:p>
            <a:endParaRPr sz="1092"/>
          </a:p>
        </p:txBody>
      </p:sp>
      <p:sp>
        <p:nvSpPr>
          <p:cNvPr id="26" name="object 26"/>
          <p:cNvSpPr/>
          <p:nvPr/>
        </p:nvSpPr>
        <p:spPr>
          <a:xfrm>
            <a:off x="4286928" y="1430688"/>
            <a:ext cx="309977" cy="227573"/>
          </a:xfrm>
          <a:custGeom>
            <a:avLst/>
            <a:gdLst/>
            <a:ahLst/>
            <a:cxnLst/>
            <a:rect l="l" t="t" r="r" b="b"/>
            <a:pathLst>
              <a:path w="511175" h="375285">
                <a:moveTo>
                  <a:pt x="103873" y="222758"/>
                </a:moveTo>
                <a:lnTo>
                  <a:pt x="0" y="222758"/>
                </a:lnTo>
                <a:lnTo>
                  <a:pt x="0" y="260604"/>
                </a:lnTo>
                <a:lnTo>
                  <a:pt x="103873" y="260604"/>
                </a:lnTo>
                <a:lnTo>
                  <a:pt x="103873" y="222758"/>
                </a:lnTo>
                <a:close/>
              </a:path>
              <a:path w="511175" h="375285">
                <a:moveTo>
                  <a:pt x="427596" y="375119"/>
                </a:moveTo>
                <a:lnTo>
                  <a:pt x="393763" y="275170"/>
                </a:lnTo>
                <a:lnTo>
                  <a:pt x="382422" y="241681"/>
                </a:lnTo>
                <a:lnTo>
                  <a:pt x="340715" y="118491"/>
                </a:lnTo>
                <a:lnTo>
                  <a:pt x="340715" y="241681"/>
                </a:lnTo>
                <a:lnTo>
                  <a:pt x="220357" y="241681"/>
                </a:lnTo>
                <a:lnTo>
                  <a:pt x="280543" y="63080"/>
                </a:lnTo>
                <a:lnTo>
                  <a:pt x="340715" y="241681"/>
                </a:lnTo>
                <a:lnTo>
                  <a:pt x="340715" y="118491"/>
                </a:lnTo>
                <a:lnTo>
                  <a:pt x="321957" y="63080"/>
                </a:lnTo>
                <a:lnTo>
                  <a:pt x="310134" y="28143"/>
                </a:lnTo>
                <a:lnTo>
                  <a:pt x="254812" y="28143"/>
                </a:lnTo>
                <a:lnTo>
                  <a:pt x="135445" y="375119"/>
                </a:lnTo>
                <a:lnTo>
                  <a:pt x="175221" y="375119"/>
                </a:lnTo>
                <a:lnTo>
                  <a:pt x="208724" y="275170"/>
                </a:lnTo>
                <a:lnTo>
                  <a:pt x="351866" y="275170"/>
                </a:lnTo>
                <a:lnTo>
                  <a:pt x="385851" y="375119"/>
                </a:lnTo>
                <a:lnTo>
                  <a:pt x="427596" y="375119"/>
                </a:lnTo>
                <a:close/>
              </a:path>
              <a:path w="511175" h="375285">
                <a:moveTo>
                  <a:pt x="511086" y="0"/>
                </a:moveTo>
                <a:lnTo>
                  <a:pt x="470331" y="0"/>
                </a:lnTo>
                <a:lnTo>
                  <a:pt x="470331" y="375119"/>
                </a:lnTo>
                <a:lnTo>
                  <a:pt x="511086" y="375119"/>
                </a:lnTo>
                <a:lnTo>
                  <a:pt x="511086" y="0"/>
                </a:lnTo>
                <a:close/>
              </a:path>
            </a:pathLst>
          </a:custGeom>
          <a:solidFill>
            <a:srgbClr val="FFFFFF"/>
          </a:solidFill>
        </p:spPr>
        <p:txBody>
          <a:bodyPr wrap="square" lIns="0" tIns="0" rIns="0" bIns="0" rtlCol="0"/>
          <a:lstStyle/>
          <a:p>
            <a:endParaRPr sz="1092"/>
          </a:p>
        </p:txBody>
      </p:sp>
      <p:sp>
        <p:nvSpPr>
          <p:cNvPr id="27" name="object 27"/>
          <p:cNvSpPr/>
          <p:nvPr/>
        </p:nvSpPr>
        <p:spPr>
          <a:xfrm>
            <a:off x="4636019" y="1501601"/>
            <a:ext cx="444365" cy="210245"/>
          </a:xfrm>
          <a:custGeom>
            <a:avLst/>
            <a:gdLst/>
            <a:ahLst/>
            <a:cxnLst/>
            <a:rect l="l" t="t" r="r" b="b"/>
            <a:pathLst>
              <a:path w="732790" h="346710">
                <a:moveTo>
                  <a:pt x="241693" y="127660"/>
                </a:moveTo>
                <a:lnTo>
                  <a:pt x="232994" y="74345"/>
                </a:lnTo>
                <a:lnTo>
                  <a:pt x="208876" y="34175"/>
                </a:lnTo>
                <a:lnTo>
                  <a:pt x="207886" y="33502"/>
                </a:lnTo>
                <a:lnTo>
                  <a:pt x="199961" y="28016"/>
                </a:lnTo>
                <a:lnTo>
                  <a:pt x="199961" y="129603"/>
                </a:lnTo>
                <a:lnTo>
                  <a:pt x="199961" y="133477"/>
                </a:lnTo>
                <a:lnTo>
                  <a:pt x="194919" y="174421"/>
                </a:lnTo>
                <a:lnTo>
                  <a:pt x="180060" y="204393"/>
                </a:lnTo>
                <a:lnTo>
                  <a:pt x="155740" y="222808"/>
                </a:lnTo>
                <a:lnTo>
                  <a:pt x="122301" y="229082"/>
                </a:lnTo>
                <a:lnTo>
                  <a:pt x="88379" y="223291"/>
                </a:lnTo>
                <a:lnTo>
                  <a:pt x="78155" y="216458"/>
                </a:lnTo>
                <a:lnTo>
                  <a:pt x="62014" y="205663"/>
                </a:lnTo>
                <a:lnTo>
                  <a:pt x="44919" y="175844"/>
                </a:lnTo>
                <a:lnTo>
                  <a:pt x="38836" y="133477"/>
                </a:lnTo>
                <a:lnTo>
                  <a:pt x="38836" y="129603"/>
                </a:lnTo>
                <a:lnTo>
                  <a:pt x="45173" y="87147"/>
                </a:lnTo>
                <a:lnTo>
                  <a:pt x="62674" y="57162"/>
                </a:lnTo>
                <a:lnTo>
                  <a:pt x="77584" y="47091"/>
                </a:lnTo>
                <a:lnTo>
                  <a:pt x="89001" y="39370"/>
                </a:lnTo>
                <a:lnTo>
                  <a:pt x="152044" y="39509"/>
                </a:lnTo>
                <a:lnTo>
                  <a:pt x="193751" y="87566"/>
                </a:lnTo>
                <a:lnTo>
                  <a:pt x="199961" y="129603"/>
                </a:lnTo>
                <a:lnTo>
                  <a:pt x="199961" y="28016"/>
                </a:lnTo>
                <a:lnTo>
                  <a:pt x="172288" y="8851"/>
                </a:lnTo>
                <a:lnTo>
                  <a:pt x="126174" y="25"/>
                </a:lnTo>
                <a:lnTo>
                  <a:pt x="99250" y="3898"/>
                </a:lnTo>
                <a:lnTo>
                  <a:pt x="74853" y="14274"/>
                </a:lnTo>
                <a:lnTo>
                  <a:pt x="54660" y="29298"/>
                </a:lnTo>
                <a:lnTo>
                  <a:pt x="40271" y="47091"/>
                </a:lnTo>
                <a:lnTo>
                  <a:pt x="40271" y="4368"/>
                </a:lnTo>
                <a:lnTo>
                  <a:pt x="0" y="4368"/>
                </a:lnTo>
                <a:lnTo>
                  <a:pt x="0" y="346506"/>
                </a:lnTo>
                <a:lnTo>
                  <a:pt x="40271" y="346506"/>
                </a:lnTo>
                <a:lnTo>
                  <a:pt x="40271" y="216458"/>
                </a:lnTo>
                <a:lnTo>
                  <a:pt x="53975" y="234302"/>
                </a:lnTo>
                <a:lnTo>
                  <a:pt x="73037" y="248983"/>
                </a:lnTo>
                <a:lnTo>
                  <a:pt x="97193" y="258914"/>
                </a:lnTo>
                <a:lnTo>
                  <a:pt x="126174" y="262572"/>
                </a:lnTo>
                <a:lnTo>
                  <a:pt x="173723" y="253022"/>
                </a:lnTo>
                <a:lnTo>
                  <a:pt x="206209" y="229082"/>
                </a:lnTo>
                <a:lnTo>
                  <a:pt x="210146" y="226174"/>
                </a:lnTo>
                <a:lnTo>
                  <a:pt x="233476" y="184772"/>
                </a:lnTo>
                <a:lnTo>
                  <a:pt x="241693" y="131533"/>
                </a:lnTo>
                <a:lnTo>
                  <a:pt x="241693" y="127660"/>
                </a:lnTo>
                <a:close/>
              </a:path>
              <a:path w="732790" h="346710">
                <a:moveTo>
                  <a:pt x="508444" y="126199"/>
                </a:moveTo>
                <a:lnTo>
                  <a:pt x="498881" y="68199"/>
                </a:lnTo>
                <a:lnTo>
                  <a:pt x="476326" y="33502"/>
                </a:lnTo>
                <a:lnTo>
                  <a:pt x="467207" y="25311"/>
                </a:lnTo>
                <a:lnTo>
                  <a:pt x="467207" y="106781"/>
                </a:lnTo>
                <a:lnTo>
                  <a:pt x="318706" y="106781"/>
                </a:lnTo>
                <a:lnTo>
                  <a:pt x="327596" y="76288"/>
                </a:lnTo>
                <a:lnTo>
                  <a:pt x="343636" y="53213"/>
                </a:lnTo>
                <a:lnTo>
                  <a:pt x="366128" y="38608"/>
                </a:lnTo>
                <a:lnTo>
                  <a:pt x="394398" y="33502"/>
                </a:lnTo>
                <a:lnTo>
                  <a:pt x="422846" y="37579"/>
                </a:lnTo>
                <a:lnTo>
                  <a:pt x="445008" y="50495"/>
                </a:lnTo>
                <a:lnTo>
                  <a:pt x="460070" y="73215"/>
                </a:lnTo>
                <a:lnTo>
                  <a:pt x="467207" y="106781"/>
                </a:lnTo>
                <a:lnTo>
                  <a:pt x="467207" y="25311"/>
                </a:lnTo>
                <a:lnTo>
                  <a:pt x="436994" y="6972"/>
                </a:lnTo>
                <a:lnTo>
                  <a:pt x="394398" y="12"/>
                </a:lnTo>
                <a:lnTo>
                  <a:pt x="346341" y="9550"/>
                </a:lnTo>
                <a:lnTo>
                  <a:pt x="308749" y="36296"/>
                </a:lnTo>
                <a:lnTo>
                  <a:pt x="284251" y="77406"/>
                </a:lnTo>
                <a:lnTo>
                  <a:pt x="275501" y="130073"/>
                </a:lnTo>
                <a:lnTo>
                  <a:pt x="275501" y="133946"/>
                </a:lnTo>
                <a:lnTo>
                  <a:pt x="284581" y="187007"/>
                </a:lnTo>
                <a:lnTo>
                  <a:pt x="309956" y="227558"/>
                </a:lnTo>
                <a:lnTo>
                  <a:pt x="348792" y="253453"/>
                </a:lnTo>
                <a:lnTo>
                  <a:pt x="398272" y="262559"/>
                </a:lnTo>
                <a:lnTo>
                  <a:pt x="438124" y="257594"/>
                </a:lnTo>
                <a:lnTo>
                  <a:pt x="470598" y="242849"/>
                </a:lnTo>
                <a:lnTo>
                  <a:pt x="483831" y="229095"/>
                </a:lnTo>
                <a:lnTo>
                  <a:pt x="493966" y="218541"/>
                </a:lnTo>
                <a:lnTo>
                  <a:pt x="506514" y="184899"/>
                </a:lnTo>
                <a:lnTo>
                  <a:pt x="466217" y="184899"/>
                </a:lnTo>
                <a:lnTo>
                  <a:pt x="458952" y="204304"/>
                </a:lnTo>
                <a:lnTo>
                  <a:pt x="445236" y="218109"/>
                </a:lnTo>
                <a:lnTo>
                  <a:pt x="425157" y="226352"/>
                </a:lnTo>
                <a:lnTo>
                  <a:pt x="398780" y="229095"/>
                </a:lnTo>
                <a:lnTo>
                  <a:pt x="364401" y="223177"/>
                </a:lnTo>
                <a:lnTo>
                  <a:pt x="339267" y="205841"/>
                </a:lnTo>
                <a:lnTo>
                  <a:pt x="323494" y="177685"/>
                </a:lnTo>
                <a:lnTo>
                  <a:pt x="317233" y="139293"/>
                </a:lnTo>
                <a:lnTo>
                  <a:pt x="508444" y="139293"/>
                </a:lnTo>
                <a:lnTo>
                  <a:pt x="508444" y="126199"/>
                </a:lnTo>
                <a:close/>
              </a:path>
              <a:path w="732790" h="346710">
                <a:moveTo>
                  <a:pt x="732269" y="185394"/>
                </a:moveTo>
                <a:lnTo>
                  <a:pt x="725690" y="152285"/>
                </a:lnTo>
                <a:lnTo>
                  <a:pt x="707275" y="131229"/>
                </a:lnTo>
                <a:lnTo>
                  <a:pt x="679030" y="118465"/>
                </a:lnTo>
                <a:lnTo>
                  <a:pt x="614070" y="103619"/>
                </a:lnTo>
                <a:lnTo>
                  <a:pt x="595909" y="95504"/>
                </a:lnTo>
                <a:lnTo>
                  <a:pt x="586473" y="84658"/>
                </a:lnTo>
                <a:lnTo>
                  <a:pt x="583768" y="69900"/>
                </a:lnTo>
                <a:lnTo>
                  <a:pt x="587184" y="55003"/>
                </a:lnTo>
                <a:lnTo>
                  <a:pt x="596861" y="43510"/>
                </a:lnTo>
                <a:lnTo>
                  <a:pt x="612013" y="36118"/>
                </a:lnTo>
                <a:lnTo>
                  <a:pt x="631825" y="33502"/>
                </a:lnTo>
                <a:lnTo>
                  <a:pt x="652856" y="35826"/>
                </a:lnTo>
                <a:lnTo>
                  <a:pt x="668337" y="43027"/>
                </a:lnTo>
                <a:lnTo>
                  <a:pt x="678903" y="55410"/>
                </a:lnTo>
                <a:lnTo>
                  <a:pt x="685190" y="73304"/>
                </a:lnTo>
                <a:lnTo>
                  <a:pt x="724014" y="73304"/>
                </a:lnTo>
                <a:lnTo>
                  <a:pt x="713219" y="38696"/>
                </a:lnTo>
                <a:lnTo>
                  <a:pt x="692708" y="16078"/>
                </a:lnTo>
                <a:lnTo>
                  <a:pt x="664908" y="3746"/>
                </a:lnTo>
                <a:lnTo>
                  <a:pt x="632294" y="0"/>
                </a:lnTo>
                <a:lnTo>
                  <a:pt x="602081" y="4533"/>
                </a:lnTo>
                <a:lnTo>
                  <a:pt x="574421" y="18021"/>
                </a:lnTo>
                <a:lnTo>
                  <a:pt x="554228" y="40347"/>
                </a:lnTo>
                <a:lnTo>
                  <a:pt x="546404" y="71361"/>
                </a:lnTo>
                <a:lnTo>
                  <a:pt x="550913" y="99961"/>
                </a:lnTo>
                <a:lnTo>
                  <a:pt x="565810" y="120738"/>
                </a:lnTo>
                <a:lnTo>
                  <a:pt x="593077" y="135509"/>
                </a:lnTo>
                <a:lnTo>
                  <a:pt x="634720" y="146088"/>
                </a:lnTo>
                <a:lnTo>
                  <a:pt x="660552" y="152069"/>
                </a:lnTo>
                <a:lnTo>
                  <a:pt x="679069" y="160159"/>
                </a:lnTo>
                <a:lnTo>
                  <a:pt x="690206" y="171881"/>
                </a:lnTo>
                <a:lnTo>
                  <a:pt x="693940" y="188798"/>
                </a:lnTo>
                <a:lnTo>
                  <a:pt x="690676" y="206552"/>
                </a:lnTo>
                <a:lnTo>
                  <a:pt x="680643" y="219125"/>
                </a:lnTo>
                <a:lnTo>
                  <a:pt x="663422" y="226606"/>
                </a:lnTo>
                <a:lnTo>
                  <a:pt x="638619" y="229069"/>
                </a:lnTo>
                <a:lnTo>
                  <a:pt x="612495" y="225640"/>
                </a:lnTo>
                <a:lnTo>
                  <a:pt x="594563" y="215849"/>
                </a:lnTo>
                <a:lnTo>
                  <a:pt x="583742" y="200406"/>
                </a:lnTo>
                <a:lnTo>
                  <a:pt x="578916" y="180060"/>
                </a:lnTo>
                <a:lnTo>
                  <a:pt x="539610" y="180060"/>
                </a:lnTo>
                <a:lnTo>
                  <a:pt x="547636" y="214858"/>
                </a:lnTo>
                <a:lnTo>
                  <a:pt x="567499" y="240792"/>
                </a:lnTo>
                <a:lnTo>
                  <a:pt x="598284" y="256984"/>
                </a:lnTo>
                <a:lnTo>
                  <a:pt x="639089" y="262572"/>
                </a:lnTo>
                <a:lnTo>
                  <a:pt x="679653" y="256997"/>
                </a:lnTo>
                <a:lnTo>
                  <a:pt x="708799" y="241261"/>
                </a:lnTo>
                <a:lnTo>
                  <a:pt x="726376" y="216903"/>
                </a:lnTo>
                <a:lnTo>
                  <a:pt x="732269" y="185394"/>
                </a:lnTo>
                <a:close/>
              </a:path>
            </a:pathLst>
          </a:custGeom>
          <a:solidFill>
            <a:srgbClr val="FFFFFF"/>
          </a:solidFill>
        </p:spPr>
        <p:txBody>
          <a:bodyPr wrap="square" lIns="0" tIns="0" rIns="0" bIns="0" rtlCol="0"/>
          <a:lstStyle/>
          <a:p>
            <a:endParaRPr sz="1092"/>
          </a:p>
        </p:txBody>
      </p:sp>
      <p:sp>
        <p:nvSpPr>
          <p:cNvPr id="28" name="object 28"/>
          <p:cNvSpPr/>
          <p:nvPr/>
        </p:nvSpPr>
        <p:spPr>
          <a:xfrm>
            <a:off x="1016383" y="801015"/>
            <a:ext cx="857154" cy="857154"/>
          </a:xfrm>
          <a:custGeom>
            <a:avLst/>
            <a:gdLst/>
            <a:ahLst/>
            <a:cxnLst/>
            <a:rect l="l" t="t" r="r" b="b"/>
            <a:pathLst>
              <a:path w="1413510" h="1413510">
                <a:moveTo>
                  <a:pt x="706467" y="0"/>
                </a:moveTo>
                <a:lnTo>
                  <a:pt x="620762" y="5190"/>
                </a:lnTo>
                <a:lnTo>
                  <a:pt x="573572" y="12523"/>
                </a:lnTo>
                <a:lnTo>
                  <a:pt x="527466" y="22916"/>
                </a:lnTo>
                <a:lnTo>
                  <a:pt x="482552" y="36260"/>
                </a:lnTo>
                <a:lnTo>
                  <a:pt x="438941" y="52448"/>
                </a:lnTo>
                <a:lnTo>
                  <a:pt x="396738" y="71370"/>
                </a:lnTo>
                <a:lnTo>
                  <a:pt x="356054" y="92919"/>
                </a:lnTo>
                <a:lnTo>
                  <a:pt x="316996" y="116987"/>
                </a:lnTo>
                <a:lnTo>
                  <a:pt x="279672" y="143464"/>
                </a:lnTo>
                <a:lnTo>
                  <a:pt x="244191" y="172243"/>
                </a:lnTo>
                <a:lnTo>
                  <a:pt x="210662" y="203215"/>
                </a:lnTo>
                <a:lnTo>
                  <a:pt x="179193" y="236273"/>
                </a:lnTo>
                <a:lnTo>
                  <a:pt x="149891" y="271307"/>
                </a:lnTo>
                <a:lnTo>
                  <a:pt x="122866" y="308209"/>
                </a:lnTo>
                <a:lnTo>
                  <a:pt x="98225" y="346871"/>
                </a:lnTo>
                <a:lnTo>
                  <a:pt x="76078" y="387185"/>
                </a:lnTo>
                <a:lnTo>
                  <a:pt x="56532" y="429043"/>
                </a:lnTo>
                <a:lnTo>
                  <a:pt x="39696" y="472335"/>
                </a:lnTo>
                <a:lnTo>
                  <a:pt x="25678" y="516955"/>
                </a:lnTo>
                <a:lnTo>
                  <a:pt x="14586" y="562792"/>
                </a:lnTo>
                <a:lnTo>
                  <a:pt x="6530" y="609740"/>
                </a:lnTo>
                <a:lnTo>
                  <a:pt x="1616" y="657690"/>
                </a:lnTo>
                <a:lnTo>
                  <a:pt x="95" y="702386"/>
                </a:lnTo>
                <a:lnTo>
                  <a:pt x="0" y="707873"/>
                </a:lnTo>
                <a:lnTo>
                  <a:pt x="1584" y="754905"/>
                </a:lnTo>
                <a:lnTo>
                  <a:pt x="6404" y="802403"/>
                </a:lnTo>
                <a:lnTo>
                  <a:pt x="14308" y="848920"/>
                </a:lnTo>
                <a:lnTo>
                  <a:pt x="25192" y="894352"/>
                </a:lnTo>
                <a:lnTo>
                  <a:pt x="38949" y="938594"/>
                </a:lnTo>
                <a:lnTo>
                  <a:pt x="55475" y="981540"/>
                </a:lnTo>
                <a:lnTo>
                  <a:pt x="74665" y="1023085"/>
                </a:lnTo>
                <a:lnTo>
                  <a:pt x="96414" y="1063124"/>
                </a:lnTo>
                <a:lnTo>
                  <a:pt x="120615" y="1101551"/>
                </a:lnTo>
                <a:lnTo>
                  <a:pt x="147165" y="1138262"/>
                </a:lnTo>
                <a:lnTo>
                  <a:pt x="175957" y="1173151"/>
                </a:lnTo>
                <a:lnTo>
                  <a:pt x="206887" y="1206113"/>
                </a:lnTo>
                <a:lnTo>
                  <a:pt x="239848" y="1237043"/>
                </a:lnTo>
                <a:lnTo>
                  <a:pt x="274737" y="1265835"/>
                </a:lnTo>
                <a:lnTo>
                  <a:pt x="311448" y="1292385"/>
                </a:lnTo>
                <a:lnTo>
                  <a:pt x="349876" y="1316586"/>
                </a:lnTo>
                <a:lnTo>
                  <a:pt x="389915" y="1338334"/>
                </a:lnTo>
                <a:lnTo>
                  <a:pt x="431460" y="1357524"/>
                </a:lnTo>
                <a:lnTo>
                  <a:pt x="474406" y="1374051"/>
                </a:lnTo>
                <a:lnTo>
                  <a:pt x="518647" y="1387808"/>
                </a:lnTo>
                <a:lnTo>
                  <a:pt x="564080" y="1398692"/>
                </a:lnTo>
                <a:lnTo>
                  <a:pt x="610597" y="1406596"/>
                </a:lnTo>
                <a:lnTo>
                  <a:pt x="658095" y="1411416"/>
                </a:lnTo>
                <a:lnTo>
                  <a:pt x="706467" y="1413045"/>
                </a:lnTo>
                <a:lnTo>
                  <a:pt x="754839" y="1411416"/>
                </a:lnTo>
                <a:lnTo>
                  <a:pt x="802337" y="1406596"/>
                </a:lnTo>
                <a:lnTo>
                  <a:pt x="848854" y="1398692"/>
                </a:lnTo>
                <a:lnTo>
                  <a:pt x="894286" y="1387808"/>
                </a:lnTo>
                <a:lnTo>
                  <a:pt x="938528" y="1374051"/>
                </a:lnTo>
                <a:lnTo>
                  <a:pt x="981474" y="1357524"/>
                </a:lnTo>
                <a:lnTo>
                  <a:pt x="1023019" y="1338334"/>
                </a:lnTo>
                <a:lnTo>
                  <a:pt x="1063058" y="1316586"/>
                </a:lnTo>
                <a:lnTo>
                  <a:pt x="1101485" y="1292385"/>
                </a:lnTo>
                <a:lnTo>
                  <a:pt x="1138196" y="1265835"/>
                </a:lnTo>
                <a:lnTo>
                  <a:pt x="1173085" y="1237043"/>
                </a:lnTo>
                <a:lnTo>
                  <a:pt x="1206047" y="1206113"/>
                </a:lnTo>
                <a:lnTo>
                  <a:pt x="1236977" y="1173151"/>
                </a:lnTo>
                <a:lnTo>
                  <a:pt x="1265769" y="1138262"/>
                </a:lnTo>
                <a:lnTo>
                  <a:pt x="1292319" y="1101551"/>
                </a:lnTo>
                <a:lnTo>
                  <a:pt x="1316520" y="1063124"/>
                </a:lnTo>
                <a:lnTo>
                  <a:pt x="1338268" y="1023085"/>
                </a:lnTo>
                <a:lnTo>
                  <a:pt x="1352878" y="991456"/>
                </a:lnTo>
                <a:lnTo>
                  <a:pt x="293055" y="991456"/>
                </a:lnTo>
                <a:lnTo>
                  <a:pt x="225769" y="952107"/>
                </a:lnTo>
                <a:lnTo>
                  <a:pt x="405743" y="644022"/>
                </a:lnTo>
                <a:lnTo>
                  <a:pt x="408591" y="639100"/>
                </a:lnTo>
                <a:lnTo>
                  <a:pt x="795254" y="639100"/>
                </a:lnTo>
                <a:lnTo>
                  <a:pt x="804966" y="629771"/>
                </a:lnTo>
                <a:lnTo>
                  <a:pt x="918719" y="629771"/>
                </a:lnTo>
                <a:lnTo>
                  <a:pt x="907578" y="610672"/>
                </a:lnTo>
                <a:lnTo>
                  <a:pt x="656018" y="610672"/>
                </a:lnTo>
                <a:lnTo>
                  <a:pt x="588648" y="571448"/>
                </a:lnTo>
                <a:lnTo>
                  <a:pt x="748026" y="297771"/>
                </a:lnTo>
                <a:lnTo>
                  <a:pt x="1282423" y="297771"/>
                </a:lnTo>
                <a:lnTo>
                  <a:pt x="1263043" y="271307"/>
                </a:lnTo>
                <a:lnTo>
                  <a:pt x="1233741" y="236273"/>
                </a:lnTo>
                <a:lnTo>
                  <a:pt x="1202272" y="203215"/>
                </a:lnTo>
                <a:lnTo>
                  <a:pt x="1168742" y="172243"/>
                </a:lnTo>
                <a:lnTo>
                  <a:pt x="1133262" y="143464"/>
                </a:lnTo>
                <a:lnTo>
                  <a:pt x="1095938" y="116987"/>
                </a:lnTo>
                <a:lnTo>
                  <a:pt x="1056880" y="92919"/>
                </a:lnTo>
                <a:lnTo>
                  <a:pt x="1016196" y="71370"/>
                </a:lnTo>
                <a:lnTo>
                  <a:pt x="973993" y="52448"/>
                </a:lnTo>
                <a:lnTo>
                  <a:pt x="930381" y="36260"/>
                </a:lnTo>
                <a:lnTo>
                  <a:pt x="885468" y="22916"/>
                </a:lnTo>
                <a:lnTo>
                  <a:pt x="839362" y="12523"/>
                </a:lnTo>
                <a:lnTo>
                  <a:pt x="792172" y="5190"/>
                </a:lnTo>
                <a:lnTo>
                  <a:pt x="744005" y="1026"/>
                </a:lnTo>
                <a:lnTo>
                  <a:pt x="715893" y="67"/>
                </a:lnTo>
                <a:lnTo>
                  <a:pt x="706467" y="0"/>
                </a:lnTo>
                <a:close/>
              </a:path>
              <a:path w="1413510" h="1413510">
                <a:moveTo>
                  <a:pt x="451239" y="719904"/>
                </a:moveTo>
                <a:lnTo>
                  <a:pt x="423460" y="767599"/>
                </a:lnTo>
                <a:lnTo>
                  <a:pt x="423774" y="767672"/>
                </a:lnTo>
                <a:lnTo>
                  <a:pt x="293055" y="991456"/>
                </a:lnTo>
                <a:lnTo>
                  <a:pt x="433250" y="991456"/>
                </a:lnTo>
                <a:lnTo>
                  <a:pt x="433250" y="913480"/>
                </a:lnTo>
                <a:lnTo>
                  <a:pt x="1381794" y="913480"/>
                </a:lnTo>
                <a:lnTo>
                  <a:pt x="1387742" y="894352"/>
                </a:lnTo>
                <a:lnTo>
                  <a:pt x="1398626" y="848920"/>
                </a:lnTo>
                <a:lnTo>
                  <a:pt x="1401309" y="833126"/>
                </a:lnTo>
                <a:lnTo>
                  <a:pt x="1037336" y="833126"/>
                </a:lnTo>
                <a:lnTo>
                  <a:pt x="1009638" y="785640"/>
                </a:lnTo>
                <a:lnTo>
                  <a:pt x="637369" y="785640"/>
                </a:lnTo>
                <a:lnTo>
                  <a:pt x="585693" y="781149"/>
                </a:lnTo>
                <a:lnTo>
                  <a:pt x="536946" y="768184"/>
                </a:lnTo>
                <a:lnTo>
                  <a:pt x="491878" y="747514"/>
                </a:lnTo>
                <a:lnTo>
                  <a:pt x="451239" y="719904"/>
                </a:lnTo>
                <a:close/>
              </a:path>
              <a:path w="1413510" h="1413510">
                <a:moveTo>
                  <a:pt x="1381794" y="913480"/>
                </a:moveTo>
                <a:lnTo>
                  <a:pt x="1145825" y="913480"/>
                </a:lnTo>
                <a:lnTo>
                  <a:pt x="1145825" y="991456"/>
                </a:lnTo>
                <a:lnTo>
                  <a:pt x="1352878" y="991456"/>
                </a:lnTo>
                <a:lnTo>
                  <a:pt x="1357458" y="981540"/>
                </a:lnTo>
                <a:lnTo>
                  <a:pt x="1373985" y="938594"/>
                </a:lnTo>
                <a:lnTo>
                  <a:pt x="1381794" y="913480"/>
                </a:lnTo>
                <a:close/>
              </a:path>
              <a:path w="1413510" h="1413510">
                <a:moveTo>
                  <a:pt x="1282423" y="297771"/>
                </a:moveTo>
                <a:lnTo>
                  <a:pt x="815553" y="297771"/>
                </a:lnTo>
                <a:lnTo>
                  <a:pt x="1104821" y="794049"/>
                </a:lnTo>
                <a:lnTo>
                  <a:pt x="1037336" y="833126"/>
                </a:lnTo>
                <a:lnTo>
                  <a:pt x="1401309" y="833126"/>
                </a:lnTo>
                <a:lnTo>
                  <a:pt x="1406530" y="802403"/>
                </a:lnTo>
                <a:lnTo>
                  <a:pt x="1411349" y="754905"/>
                </a:lnTo>
                <a:lnTo>
                  <a:pt x="1412934" y="707873"/>
                </a:lnTo>
                <a:lnTo>
                  <a:pt x="1412838" y="702386"/>
                </a:lnTo>
                <a:lnTo>
                  <a:pt x="1411317" y="657690"/>
                </a:lnTo>
                <a:lnTo>
                  <a:pt x="1406404" y="609740"/>
                </a:lnTo>
                <a:lnTo>
                  <a:pt x="1398347" y="562792"/>
                </a:lnTo>
                <a:lnTo>
                  <a:pt x="1387256" y="516955"/>
                </a:lnTo>
                <a:lnTo>
                  <a:pt x="1373238" y="472335"/>
                </a:lnTo>
                <a:lnTo>
                  <a:pt x="1356402" y="429043"/>
                </a:lnTo>
                <a:lnTo>
                  <a:pt x="1336856" y="387185"/>
                </a:lnTo>
                <a:lnTo>
                  <a:pt x="1314708" y="346871"/>
                </a:lnTo>
                <a:lnTo>
                  <a:pt x="1290068" y="308209"/>
                </a:lnTo>
                <a:lnTo>
                  <a:pt x="1282423" y="297771"/>
                </a:lnTo>
                <a:close/>
              </a:path>
              <a:path w="1413510" h="1413510">
                <a:moveTo>
                  <a:pt x="918719" y="629771"/>
                </a:moveTo>
                <a:lnTo>
                  <a:pt x="804966" y="629771"/>
                </a:lnTo>
                <a:lnTo>
                  <a:pt x="862630" y="682000"/>
                </a:lnTo>
                <a:lnTo>
                  <a:pt x="826961" y="717144"/>
                </a:lnTo>
                <a:lnTo>
                  <a:pt x="785787" y="745893"/>
                </a:lnTo>
                <a:lnTo>
                  <a:pt x="739920" y="767434"/>
                </a:lnTo>
                <a:lnTo>
                  <a:pt x="690177" y="780953"/>
                </a:lnTo>
                <a:lnTo>
                  <a:pt x="637369" y="785640"/>
                </a:lnTo>
                <a:lnTo>
                  <a:pt x="1009638" y="785640"/>
                </a:lnTo>
                <a:lnTo>
                  <a:pt x="918719" y="629771"/>
                </a:lnTo>
                <a:close/>
              </a:path>
              <a:path w="1413510" h="1413510">
                <a:moveTo>
                  <a:pt x="795254" y="639100"/>
                </a:moveTo>
                <a:lnTo>
                  <a:pt x="478055" y="639100"/>
                </a:lnTo>
                <a:lnTo>
                  <a:pt x="510961" y="667706"/>
                </a:lnTo>
                <a:lnTo>
                  <a:pt x="549137" y="689362"/>
                </a:lnTo>
                <a:lnTo>
                  <a:pt x="591600" y="703081"/>
                </a:lnTo>
                <a:lnTo>
                  <a:pt x="637369" y="707873"/>
                </a:lnTo>
                <a:lnTo>
                  <a:pt x="686284" y="702386"/>
                </a:lnTo>
                <a:lnTo>
                  <a:pt x="731326" y="686731"/>
                </a:lnTo>
                <a:lnTo>
                  <a:pt x="771289" y="662122"/>
                </a:lnTo>
                <a:lnTo>
                  <a:pt x="795254" y="639100"/>
                </a:lnTo>
                <a:close/>
              </a:path>
              <a:path w="1413510" h="1413510">
                <a:moveTo>
                  <a:pt x="781711" y="394888"/>
                </a:moveTo>
                <a:lnTo>
                  <a:pt x="656018" y="610672"/>
                </a:lnTo>
                <a:lnTo>
                  <a:pt x="907578" y="610672"/>
                </a:lnTo>
                <a:lnTo>
                  <a:pt x="781711" y="394888"/>
                </a:lnTo>
                <a:close/>
              </a:path>
            </a:pathLst>
          </a:custGeom>
          <a:solidFill>
            <a:srgbClr val="FFFFFF"/>
          </a:solidFill>
        </p:spPr>
        <p:txBody>
          <a:bodyPr wrap="square" lIns="0" tIns="0" rIns="0" bIns="0" rtlCol="0"/>
          <a:lstStyle/>
          <a:p>
            <a:endParaRPr sz="1092"/>
          </a:p>
        </p:txBody>
      </p:sp>
      <p:sp>
        <p:nvSpPr>
          <p:cNvPr id="29" name="object 29"/>
          <p:cNvSpPr/>
          <p:nvPr/>
        </p:nvSpPr>
        <p:spPr>
          <a:xfrm>
            <a:off x="2095781" y="1847720"/>
            <a:ext cx="323839" cy="76243"/>
          </a:xfrm>
          <a:custGeom>
            <a:avLst/>
            <a:gdLst/>
            <a:ahLst/>
            <a:cxnLst/>
            <a:rect l="l" t="t" r="r" b="b"/>
            <a:pathLst>
              <a:path w="534035" h="125730">
                <a:moveTo>
                  <a:pt x="534015" y="0"/>
                </a:moveTo>
                <a:lnTo>
                  <a:pt x="0" y="0"/>
                </a:lnTo>
                <a:lnTo>
                  <a:pt x="0" y="125650"/>
                </a:lnTo>
                <a:lnTo>
                  <a:pt x="534015" y="125650"/>
                </a:lnTo>
                <a:lnTo>
                  <a:pt x="534015" y="0"/>
                </a:lnTo>
                <a:close/>
              </a:path>
            </a:pathLst>
          </a:custGeom>
          <a:solidFill>
            <a:srgbClr val="FFFFFF"/>
          </a:solidFill>
        </p:spPr>
        <p:txBody>
          <a:bodyPr wrap="square" lIns="0" tIns="0" rIns="0" bIns="0" rtlCol="0"/>
          <a:lstStyle/>
          <a:p>
            <a:endParaRPr sz="1092"/>
          </a:p>
        </p:txBody>
      </p:sp>
      <p:sp>
        <p:nvSpPr>
          <p:cNvPr id="30" name="object 30"/>
          <p:cNvSpPr txBox="1"/>
          <p:nvPr/>
        </p:nvSpPr>
        <p:spPr>
          <a:xfrm>
            <a:off x="1972960" y="2617686"/>
            <a:ext cx="9063339" cy="3180816"/>
          </a:xfrm>
          <a:prstGeom prst="rect">
            <a:avLst/>
          </a:prstGeom>
        </p:spPr>
        <p:txBody>
          <a:bodyPr vert="horz" wrap="square" lIns="0" tIns="6931" rIns="0" bIns="0" rtlCol="0">
            <a:spAutoFit/>
          </a:bodyPr>
          <a:lstStyle/>
          <a:p>
            <a:pPr marL="7701" marR="3081">
              <a:lnSpc>
                <a:spcPct val="100299"/>
              </a:lnSpc>
              <a:spcBef>
                <a:spcPts val="55"/>
              </a:spcBef>
            </a:pPr>
            <a:r>
              <a:rPr lang="fr-FR" sz="4487" spc="-263" dirty="0">
                <a:solidFill>
                  <a:srgbClr val="FFFFFF"/>
                </a:solidFill>
                <a:latin typeface="Arial Black"/>
                <a:cs typeface="Arial Black"/>
              </a:rPr>
              <a:t>La décarbonation des Cars Région Auvergne-Rhône-Alpes dans les trajets vallées-stations</a:t>
            </a:r>
            <a:endParaRPr lang="fr-FR" sz="4487" spc="-12" dirty="0">
              <a:solidFill>
                <a:srgbClr val="FFFFFF"/>
              </a:solidFill>
              <a:latin typeface="Arial Black"/>
              <a:cs typeface="Arial Black"/>
            </a:endParaRPr>
          </a:p>
          <a:p>
            <a:pPr marL="7701" marR="3081">
              <a:lnSpc>
                <a:spcPct val="100299"/>
              </a:lnSpc>
              <a:spcBef>
                <a:spcPts val="55"/>
              </a:spcBef>
            </a:pPr>
            <a:endParaRPr lang="fr-FR" sz="4487" spc="-12" dirty="0">
              <a:solidFill>
                <a:srgbClr val="FFFFFF"/>
              </a:solidFill>
              <a:latin typeface="Arial Black"/>
              <a:cs typeface="Arial Black"/>
            </a:endParaRPr>
          </a:p>
          <a:p>
            <a:pPr marL="7701" marR="3081">
              <a:lnSpc>
                <a:spcPct val="100299"/>
              </a:lnSpc>
              <a:spcBef>
                <a:spcPts val="55"/>
              </a:spcBef>
            </a:pPr>
            <a:r>
              <a:rPr lang="fr-FR" sz="1213" spc="-12" dirty="0">
                <a:solidFill>
                  <a:srgbClr val="FFFFFF"/>
                </a:solidFill>
                <a:latin typeface="Arial Black"/>
                <a:cs typeface="Arial Black"/>
              </a:rPr>
              <a:t>Journée Cap sur les écosystèmes de montagne</a:t>
            </a:r>
          </a:p>
          <a:p>
            <a:pPr marL="7701" marR="3081">
              <a:lnSpc>
                <a:spcPct val="100299"/>
              </a:lnSpc>
              <a:spcBef>
                <a:spcPts val="55"/>
              </a:spcBef>
            </a:pPr>
            <a:r>
              <a:rPr lang="fr-FR" sz="1213" spc="-12" dirty="0">
                <a:solidFill>
                  <a:srgbClr val="FFFFFF"/>
                </a:solidFill>
                <a:latin typeface="Arial Black"/>
                <a:cs typeface="Arial Black"/>
              </a:rPr>
              <a:t>Le 17 juin 2025</a:t>
            </a:r>
            <a:endParaRPr sz="1213" dirty="0">
              <a:latin typeface="Arial Black"/>
              <a:cs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1BDBA-4104-B09B-F5D2-F3BDF6F7143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39971E1-4ECD-15F0-F41B-8FDC2778A797}"/>
              </a:ext>
            </a:extLst>
          </p:cNvPr>
          <p:cNvSpPr>
            <a:spLocks noGrp="1"/>
          </p:cNvSpPr>
          <p:nvPr>
            <p:ph type="title" idx="4294967295"/>
          </p:nvPr>
        </p:nvSpPr>
        <p:spPr>
          <a:xfrm>
            <a:off x="1035050" y="95799"/>
            <a:ext cx="11156950" cy="835025"/>
          </a:xfrm>
        </p:spPr>
        <p:txBody>
          <a:bodyPr>
            <a:normAutofit fontScale="90000"/>
          </a:bodyPr>
          <a:lstStyle/>
          <a:p>
            <a:pPr algn="r">
              <a:spcBef>
                <a:spcPts val="600"/>
              </a:spcBef>
              <a:spcAft>
                <a:spcPts val="600"/>
              </a:spcAft>
            </a:pP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r>
              <a:rPr lang="fr-FR" sz="3100" b="1" dirty="0">
                <a:solidFill>
                  <a:srgbClr val="0096DE"/>
                </a:solidFill>
              </a:rPr>
              <a:t>III. La décarbonation des Cars Région</a:t>
            </a:r>
            <a:br>
              <a:rPr lang="fr-FR" sz="2000" dirty="0">
                <a:latin typeface="+mn-lt"/>
              </a:rPr>
            </a:br>
            <a:br>
              <a:rPr lang="fr-FR" sz="2000" dirty="0">
                <a:latin typeface="Calibri"/>
                <a:cs typeface="Calibri"/>
              </a:rPr>
            </a:br>
            <a:br>
              <a:rPr lang="fr-FR" sz="2000" dirty="0">
                <a:latin typeface="Calibri"/>
                <a:cs typeface="Calibri"/>
              </a:rPr>
            </a:br>
            <a:br>
              <a:rPr lang="fr-FR" sz="2000" dirty="0">
                <a:latin typeface="Calibri"/>
                <a:cs typeface="Calibri"/>
              </a:rPr>
            </a:br>
            <a:br>
              <a:rPr lang="en-US" dirty="0"/>
            </a:br>
            <a:endParaRPr lang="fr-FR" sz="2000" dirty="0">
              <a:latin typeface="Calibri"/>
              <a:cs typeface="Calibri"/>
            </a:endParaRPr>
          </a:p>
        </p:txBody>
      </p:sp>
      <p:sp>
        <p:nvSpPr>
          <p:cNvPr id="12" name="TextBox 1">
            <a:extLst>
              <a:ext uri="{FF2B5EF4-FFF2-40B4-BE49-F238E27FC236}">
                <a16:creationId xmlns:a16="http://schemas.microsoft.com/office/drawing/2014/main" id="{747BC78D-6062-91EF-8C18-CB76647D35AE}"/>
              </a:ext>
            </a:extLst>
          </p:cNvPr>
          <p:cNvSpPr txBox="1"/>
          <p:nvPr/>
        </p:nvSpPr>
        <p:spPr>
          <a:xfrm>
            <a:off x="0" y="854032"/>
            <a:ext cx="10939749" cy="507831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b="1" dirty="0">
                <a:solidFill>
                  <a:srgbClr val="0096DE"/>
                </a:solidFill>
              </a:rPr>
              <a:t>Près de 800 véhicules alternatifs au </a:t>
            </a:r>
            <a:r>
              <a:rPr lang="fr-FR" b="1" dirty="0" err="1">
                <a:solidFill>
                  <a:srgbClr val="0096DE"/>
                </a:solidFill>
              </a:rPr>
              <a:t>gazoil</a:t>
            </a:r>
            <a:r>
              <a:rPr lang="fr-FR" b="1" dirty="0">
                <a:solidFill>
                  <a:srgbClr val="0096DE"/>
                </a:solidFill>
              </a:rPr>
              <a:t> décidés à 2025 </a:t>
            </a:r>
            <a:r>
              <a:rPr lang="fr-FR" dirty="0">
                <a:solidFill>
                  <a:srgbClr val="000000"/>
                </a:solidFill>
                <a:cs typeface="Calibri"/>
              </a:rPr>
              <a:t>dans les transports régionaux routiers soit 16 %. </a:t>
            </a:r>
            <a:r>
              <a:rPr lang="fr-FR" i="1" dirty="0">
                <a:solidFill>
                  <a:srgbClr val="000000"/>
                </a:solidFill>
                <a:cs typeface="Calibri"/>
              </a:rPr>
              <a:t>1</a:t>
            </a:r>
            <a:r>
              <a:rPr lang="fr-FR" i="1" baseline="30000" dirty="0">
                <a:solidFill>
                  <a:srgbClr val="000000"/>
                </a:solidFill>
                <a:cs typeface="Calibri"/>
              </a:rPr>
              <a:t>e</a:t>
            </a:r>
            <a:r>
              <a:rPr lang="fr-FR" i="1" dirty="0">
                <a:solidFill>
                  <a:srgbClr val="000000"/>
                </a:solidFill>
                <a:cs typeface="Calibri"/>
              </a:rPr>
              <a:t> Région en France en nombre de cars alternatifs au diesel </a:t>
            </a:r>
          </a:p>
          <a:p>
            <a:pPr algn="just"/>
            <a:endParaRPr lang="fr-FR" dirty="0">
              <a:solidFill>
                <a:srgbClr val="000000"/>
              </a:solidFill>
              <a:cs typeface="Calibri"/>
            </a:endParaRPr>
          </a:p>
          <a:p>
            <a:pPr marL="742950" lvl="1" indent="-285750" algn="just">
              <a:buFont typeface="Calibri,Sans-Serif"/>
              <a:buChar char="‒"/>
            </a:pPr>
            <a:r>
              <a:rPr lang="fr-FR" b="1" dirty="0">
                <a:solidFill>
                  <a:srgbClr val="000000"/>
                </a:solidFill>
                <a:cs typeface="Calibri"/>
              </a:rPr>
              <a:t>Près de 400 cars au GNV dont 200 au biogaz </a:t>
            </a:r>
            <a:r>
              <a:rPr lang="fr-FR" dirty="0">
                <a:solidFill>
                  <a:srgbClr val="000000"/>
                </a:solidFill>
                <a:cs typeface="Calibri"/>
              </a:rPr>
              <a:t>(biogaz à 100% essentiellement).</a:t>
            </a:r>
          </a:p>
          <a:p>
            <a:pPr marL="742950" lvl="1" indent="-285750" algn="just">
              <a:buFont typeface="Calibri,Sans-Serif"/>
              <a:buChar char="‒"/>
            </a:pPr>
            <a:endParaRPr lang="en-US" dirty="0">
              <a:solidFill>
                <a:srgbClr val="000000"/>
              </a:solidFill>
              <a:cs typeface="Calibri"/>
            </a:endParaRPr>
          </a:p>
          <a:p>
            <a:pPr marL="742950" lvl="1" indent="-285750" algn="just">
              <a:buFont typeface="Calibri,Sans-Serif"/>
              <a:buChar char="‒"/>
            </a:pPr>
            <a:r>
              <a:rPr lang="fr-FR" b="1" dirty="0">
                <a:solidFill>
                  <a:srgbClr val="000000"/>
                </a:solidFill>
                <a:cs typeface="Calibri"/>
              </a:rPr>
              <a:t>Près de 250 cars au biocarburant à 100% (notamment en montagne).</a:t>
            </a:r>
          </a:p>
          <a:p>
            <a:pPr lvl="1" algn="just"/>
            <a:endParaRPr lang="fr-FR" dirty="0">
              <a:solidFill>
                <a:srgbClr val="000000"/>
              </a:solidFill>
              <a:cs typeface="Calibri"/>
            </a:endParaRPr>
          </a:p>
          <a:p>
            <a:pPr marL="742950" lvl="1" indent="-285750" algn="just">
              <a:buFont typeface="Calibri,Sans-Serif"/>
              <a:buChar char="‒"/>
            </a:pPr>
            <a:r>
              <a:rPr lang="fr-FR" b="1" dirty="0">
                <a:solidFill>
                  <a:srgbClr val="000000"/>
                </a:solidFill>
                <a:cs typeface="Calibri"/>
              </a:rPr>
              <a:t>100 cars rétrofités électriques : 70 à batterie </a:t>
            </a:r>
            <a:r>
              <a:rPr lang="fr-FR" dirty="0">
                <a:solidFill>
                  <a:srgbClr val="000000"/>
                </a:solidFill>
                <a:cs typeface="Calibri"/>
              </a:rPr>
              <a:t>et </a:t>
            </a:r>
            <a:r>
              <a:rPr lang="fr-FR" b="1" dirty="0">
                <a:solidFill>
                  <a:srgbClr val="000000"/>
                </a:solidFill>
                <a:cs typeface="Calibri"/>
              </a:rPr>
              <a:t>32 à pile à combustibles hydrogène </a:t>
            </a:r>
            <a:r>
              <a:rPr lang="fr-FR" dirty="0">
                <a:solidFill>
                  <a:srgbClr val="000000"/>
                </a:solidFill>
                <a:cs typeface="Calibri"/>
              </a:rPr>
              <a:t>(50 d’ici 2026).</a:t>
            </a:r>
          </a:p>
          <a:p>
            <a:pPr lvl="1" algn="just"/>
            <a:endParaRPr lang="fr-FR" dirty="0">
              <a:solidFill>
                <a:srgbClr val="000000"/>
              </a:solidFill>
              <a:cs typeface="Calibri"/>
            </a:endParaRPr>
          </a:p>
          <a:p>
            <a:pPr marL="742950" lvl="1" indent="-285750" algn="just">
              <a:buFont typeface="Calibri,Sans-Serif"/>
              <a:buChar char="‒"/>
            </a:pPr>
            <a:r>
              <a:rPr lang="fr-FR" b="1" dirty="0">
                <a:solidFill>
                  <a:srgbClr val="000000"/>
                </a:solidFill>
                <a:cs typeface="Calibri"/>
              </a:rPr>
              <a:t>50 véhicules légers électriques </a:t>
            </a:r>
            <a:r>
              <a:rPr lang="fr-FR" dirty="0">
                <a:solidFill>
                  <a:srgbClr val="000000"/>
                </a:solidFill>
                <a:cs typeface="Calibri"/>
              </a:rPr>
              <a:t>notamment :</a:t>
            </a:r>
          </a:p>
          <a:p>
            <a:pPr marL="1200150" lvl="2" indent="-285750" algn="just">
              <a:buFont typeface="Wingdings"/>
              <a:buChar char="§"/>
            </a:pPr>
            <a:r>
              <a:rPr lang="fr-FR" b="1" dirty="0">
                <a:solidFill>
                  <a:srgbClr val="000000"/>
                </a:solidFill>
                <a:cs typeface="Calibri"/>
              </a:rPr>
              <a:t>21 véhicules électriques 9 places cédés à des communautés de communes </a:t>
            </a:r>
            <a:r>
              <a:rPr lang="fr-FR" dirty="0">
                <a:solidFill>
                  <a:srgbClr val="000000"/>
                </a:solidFill>
                <a:cs typeface="Calibri"/>
              </a:rPr>
              <a:t>notamment en moyenne montagne (TAD, TPMR, transport solidaire…).</a:t>
            </a:r>
          </a:p>
          <a:p>
            <a:pPr marL="1200150" lvl="2" indent="-285750" algn="just">
              <a:buFont typeface="Wingdings"/>
              <a:buChar char="§"/>
            </a:pPr>
            <a:r>
              <a:rPr lang="fr-FR" b="1" dirty="0">
                <a:solidFill>
                  <a:srgbClr val="000000"/>
                </a:solidFill>
                <a:cs typeface="Calibri"/>
              </a:rPr>
              <a:t>Une vingtaine de véhicules légers électriques chez nos opérateurs internes</a:t>
            </a:r>
            <a:r>
              <a:rPr lang="fr-FR" dirty="0">
                <a:solidFill>
                  <a:srgbClr val="000000"/>
                </a:solidFill>
                <a:cs typeface="Calibri"/>
              </a:rPr>
              <a:t>. </a:t>
            </a:r>
            <a:endParaRPr lang="fr-FR" b="1" dirty="0">
              <a:solidFill>
                <a:srgbClr val="FF0000"/>
              </a:solidFill>
              <a:highlight>
                <a:srgbClr val="FFFF00"/>
              </a:highlight>
              <a:cs typeface="Calibri"/>
            </a:endParaRPr>
          </a:p>
          <a:p>
            <a:pPr marL="1200150" lvl="2" indent="-285750" algn="just">
              <a:buFont typeface="Wingdings"/>
              <a:buChar char="§"/>
            </a:pPr>
            <a:r>
              <a:rPr lang="fr-FR" b="1" dirty="0">
                <a:solidFill>
                  <a:srgbClr val="000000"/>
                </a:solidFill>
                <a:cs typeface="Calibri"/>
              </a:rPr>
              <a:t>Navettes autonomes </a:t>
            </a:r>
            <a:r>
              <a:rPr lang="fr-FR" dirty="0">
                <a:solidFill>
                  <a:srgbClr val="000000"/>
                </a:solidFill>
                <a:cs typeface="Calibri"/>
              </a:rPr>
              <a:t>: plrs expérimentations dont Beti en milieu rural Crest-</a:t>
            </a:r>
            <a:r>
              <a:rPr lang="fr-FR" dirty="0" err="1">
                <a:solidFill>
                  <a:srgbClr val="000000"/>
                </a:solidFill>
                <a:cs typeface="Calibri"/>
              </a:rPr>
              <a:t>Eurre</a:t>
            </a:r>
            <a:r>
              <a:rPr lang="fr-FR" dirty="0">
                <a:solidFill>
                  <a:srgbClr val="000000"/>
                </a:solidFill>
                <a:cs typeface="Calibri"/>
              </a:rPr>
              <a:t> en 2020. Nouvelle expé Beti en cours à Valence TGV (</a:t>
            </a:r>
            <a:r>
              <a:rPr lang="fr-FR" dirty="0" err="1">
                <a:solidFill>
                  <a:srgbClr val="000000"/>
                </a:solidFill>
                <a:cs typeface="Calibri"/>
              </a:rPr>
              <a:t>niv</a:t>
            </a:r>
            <a:r>
              <a:rPr lang="fr-FR" dirty="0">
                <a:solidFill>
                  <a:srgbClr val="000000"/>
                </a:solidFill>
                <a:cs typeface="Calibri"/>
              </a:rPr>
              <a:t> 4 conduite sans opérateur à bord, 1</a:t>
            </a:r>
            <a:r>
              <a:rPr lang="fr-FR" baseline="30000" dirty="0">
                <a:solidFill>
                  <a:srgbClr val="000000"/>
                </a:solidFill>
                <a:cs typeface="Calibri"/>
              </a:rPr>
              <a:t>e</a:t>
            </a:r>
            <a:r>
              <a:rPr lang="fr-FR" dirty="0">
                <a:solidFill>
                  <a:srgbClr val="000000"/>
                </a:solidFill>
                <a:cs typeface="Calibri"/>
              </a:rPr>
              <a:t> en Europe).</a:t>
            </a:r>
          </a:p>
          <a:p>
            <a:pPr lvl="1"/>
            <a:endParaRPr lang="fr-FR" dirty="0">
              <a:cs typeface="Calibri"/>
            </a:endParaRPr>
          </a:p>
          <a:p>
            <a:pPr lvl="1"/>
            <a:r>
              <a:rPr lang="fr-FR" dirty="0">
                <a:cs typeface="Calibri"/>
              </a:rPr>
              <a:t>Les 15-20% de cars Euro V (encore 50% en 2020) seront remplacés d’ici 2027 par des cars plus propres.</a:t>
            </a:r>
          </a:p>
          <a:p>
            <a:pPr marL="800100" lvl="1" indent="-342900">
              <a:buAutoNum type="arabicPeriod"/>
            </a:pPr>
            <a:endParaRPr lang="fr-FR" b="1" dirty="0">
              <a:cs typeface="Calibri"/>
            </a:endParaRPr>
          </a:p>
        </p:txBody>
      </p:sp>
    </p:spTree>
    <p:extLst>
      <p:ext uri="{BB962C8B-B14F-4D97-AF65-F5344CB8AC3E}">
        <p14:creationId xmlns:p14="http://schemas.microsoft.com/office/powerpoint/2010/main" val="258817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E7131EF-18EB-7339-6251-78532CD196A4}"/>
              </a:ext>
            </a:extLst>
          </p:cNvPr>
          <p:cNvSpPr txBox="1">
            <a:spLocks/>
          </p:cNvSpPr>
          <p:nvPr/>
        </p:nvSpPr>
        <p:spPr>
          <a:xfrm>
            <a:off x="997352" y="0"/>
            <a:ext cx="11156950" cy="723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600"/>
              </a:spcBef>
              <a:spcAft>
                <a:spcPts val="600"/>
              </a:spcAft>
            </a:pPr>
            <a:r>
              <a:rPr lang="fr-FR" sz="2800" b="1" dirty="0">
                <a:solidFill>
                  <a:srgbClr val="0096DE"/>
                </a:solidFill>
              </a:rPr>
              <a:t>III. La décarbonation des Cars Région</a:t>
            </a:r>
            <a:endParaRPr lang="fr-FR" sz="2800" dirty="0">
              <a:latin typeface="Calibri"/>
              <a:cs typeface="Calibri"/>
            </a:endParaRPr>
          </a:p>
        </p:txBody>
      </p:sp>
      <p:sp>
        <p:nvSpPr>
          <p:cNvPr id="7" name="ZoneTexte 6">
            <a:extLst>
              <a:ext uri="{FF2B5EF4-FFF2-40B4-BE49-F238E27FC236}">
                <a16:creationId xmlns:a16="http://schemas.microsoft.com/office/drawing/2014/main" id="{1DBE4BF8-CBDF-9165-DCC3-8497E2BBE450}"/>
              </a:ext>
            </a:extLst>
          </p:cNvPr>
          <p:cNvSpPr txBox="1"/>
          <p:nvPr/>
        </p:nvSpPr>
        <p:spPr>
          <a:xfrm>
            <a:off x="654529" y="1140882"/>
            <a:ext cx="10707294" cy="4832092"/>
          </a:xfrm>
          <a:prstGeom prst="rect">
            <a:avLst/>
          </a:prstGeom>
          <a:noFill/>
        </p:spPr>
        <p:txBody>
          <a:bodyPr wrap="square">
            <a:spAutoFit/>
          </a:bodyPr>
          <a:lstStyle/>
          <a:p>
            <a:r>
              <a:rPr lang="fr-FR" sz="1400" dirty="0">
                <a:effectLst/>
                <a:ea typeface="Calibri" panose="020F0502020204030204" pitchFamily="34" charset="0"/>
              </a:rPr>
              <a:t>1</a:t>
            </a:r>
            <a:r>
              <a:rPr lang="fr-FR" sz="1400" baseline="30000" dirty="0">
                <a:effectLst/>
                <a:ea typeface="Calibri" panose="020F0502020204030204" pitchFamily="34" charset="0"/>
              </a:rPr>
              <a:t>ère</a:t>
            </a:r>
            <a:r>
              <a:rPr lang="fr-FR" sz="1400" dirty="0">
                <a:effectLst/>
                <a:ea typeface="Calibri" panose="020F0502020204030204" pitchFamily="34" charset="0"/>
              </a:rPr>
              <a:t> commande de 16 cars rétrofités Hydrogène (H2) qui circuleront d’ici cet été sur des lignes autour de Lyon, Grenoble et Annecy, ce qui constitue une première en Europe.  Coût de l’opération : 8 millions d’euros. </a:t>
            </a:r>
          </a:p>
          <a:p>
            <a:r>
              <a:rPr lang="fr-FR" sz="1400" dirty="0">
                <a:effectLst/>
                <a:ea typeface="Calibri" panose="020F0502020204030204" pitchFamily="34" charset="0"/>
              </a:rPr>
              <a:t> </a:t>
            </a:r>
          </a:p>
          <a:p>
            <a:r>
              <a:rPr lang="fr-FR" sz="1400" dirty="0">
                <a:ea typeface="Calibri" panose="020F0502020204030204" pitchFamily="34" charset="0"/>
              </a:rPr>
              <a:t>Déploiement prévu :</a:t>
            </a:r>
            <a:endParaRPr lang="fr-FR" sz="1400" dirty="0">
              <a:effectLst/>
              <a:ea typeface="Calibri" panose="020F0502020204030204" pitchFamily="34" charset="0"/>
            </a:endParaRPr>
          </a:p>
          <a:p>
            <a:pPr marL="342900" lvl="0" indent="-342900">
              <a:buFont typeface="Calibri" panose="020F0502020204030204" pitchFamily="34" charset="0"/>
              <a:buChar char="-"/>
            </a:pPr>
            <a:r>
              <a:rPr lang="fr-FR" sz="1400" dirty="0">
                <a:effectLst/>
                <a:ea typeface="Times New Roman" panose="02020603050405020304" pitchFamily="18" charset="0"/>
              </a:rPr>
              <a:t>3 cars pour la ligne Annonay &lt;&gt; Lyon,</a:t>
            </a:r>
            <a:endParaRPr lang="fr-FR" sz="1400" dirty="0">
              <a:effectLst/>
              <a:ea typeface="Calibri" panose="020F0502020204030204" pitchFamily="34" charset="0"/>
            </a:endParaRPr>
          </a:p>
          <a:p>
            <a:pPr marL="342900" lvl="0" indent="-342900">
              <a:buFont typeface="Calibri" panose="020F0502020204030204" pitchFamily="34" charset="0"/>
              <a:buChar char="-"/>
            </a:pPr>
            <a:r>
              <a:rPr lang="fr-FR" sz="1400" dirty="0">
                <a:effectLst/>
                <a:ea typeface="Times New Roman" panose="02020603050405020304" pitchFamily="18" charset="0"/>
              </a:rPr>
              <a:t>4 cars pour la ligne St-Jean-de-</a:t>
            </a:r>
            <a:r>
              <a:rPr lang="fr-FR" sz="1400" dirty="0" err="1">
                <a:effectLst/>
                <a:ea typeface="Times New Roman" panose="02020603050405020304" pitchFamily="18" charset="0"/>
              </a:rPr>
              <a:t>Bournay</a:t>
            </a:r>
            <a:r>
              <a:rPr lang="fr-FR" sz="1400" dirty="0">
                <a:effectLst/>
                <a:ea typeface="Times New Roman" panose="02020603050405020304" pitchFamily="18" charset="0"/>
              </a:rPr>
              <a:t> &lt;&gt; Vénissieux,</a:t>
            </a:r>
            <a:endParaRPr lang="fr-FR" sz="1400" dirty="0">
              <a:effectLst/>
              <a:ea typeface="Calibri" panose="020F0502020204030204" pitchFamily="34" charset="0"/>
            </a:endParaRPr>
          </a:p>
          <a:p>
            <a:pPr marL="342900" lvl="0" indent="-342900">
              <a:buFont typeface="Calibri" panose="020F0502020204030204" pitchFamily="34" charset="0"/>
              <a:buChar char="-"/>
            </a:pPr>
            <a:r>
              <a:rPr lang="fr-FR" sz="1400" dirty="0">
                <a:effectLst/>
                <a:ea typeface="Times New Roman" panose="02020603050405020304" pitchFamily="18" charset="0"/>
              </a:rPr>
              <a:t>4 cars pour la ligne St-Marcellin &lt;&gt; Grenoble,</a:t>
            </a:r>
            <a:endParaRPr lang="fr-FR" sz="1400" dirty="0">
              <a:effectLst/>
              <a:ea typeface="Calibri" panose="020F0502020204030204" pitchFamily="34" charset="0"/>
            </a:endParaRPr>
          </a:p>
          <a:p>
            <a:pPr marL="342900" lvl="0" indent="-342900">
              <a:buFont typeface="Calibri" panose="020F0502020204030204" pitchFamily="34" charset="0"/>
              <a:buChar char="-"/>
            </a:pPr>
            <a:r>
              <a:rPr lang="fr-FR" sz="1400" dirty="0">
                <a:effectLst/>
                <a:ea typeface="Times New Roman" panose="02020603050405020304" pitchFamily="18" charset="0"/>
              </a:rPr>
              <a:t>5 cars pour la ligne Valserhône &lt;&gt; Annecy.</a:t>
            </a:r>
            <a:endParaRPr lang="fr-FR" sz="1400" dirty="0">
              <a:effectLst/>
              <a:ea typeface="Calibri" panose="020F0502020204030204" pitchFamily="34" charset="0"/>
            </a:endParaRPr>
          </a:p>
          <a:p>
            <a:r>
              <a:rPr lang="fr-FR" sz="1400" dirty="0">
                <a:effectLst/>
                <a:ea typeface="Calibri" panose="020F0502020204030204" pitchFamily="34" charset="0"/>
              </a:rPr>
              <a:t> </a:t>
            </a:r>
          </a:p>
          <a:p>
            <a:r>
              <a:rPr lang="fr-FR" sz="1400" dirty="0">
                <a:effectLst/>
                <a:ea typeface="Calibri" panose="020F0502020204030204" pitchFamily="34" charset="0"/>
              </a:rPr>
              <a:t>La société GCK </a:t>
            </a:r>
            <a:r>
              <a:rPr lang="fr-FR" sz="1400" dirty="0" err="1">
                <a:effectLst/>
                <a:ea typeface="Calibri" panose="020F0502020204030204" pitchFamily="34" charset="0"/>
              </a:rPr>
              <a:t>Mobility</a:t>
            </a:r>
            <a:r>
              <a:rPr lang="fr-FR" sz="1400" dirty="0">
                <a:effectLst/>
                <a:ea typeface="Calibri" panose="020F0502020204030204" pitchFamily="34" charset="0"/>
              </a:rPr>
              <a:t> est chargée de fournir des véhicules rétrofités, c’est-à-dire d’acheter des véhicules diesel âgés de 5 à 7 ans, puis de les rénover et de les équiper avec une motorisation électrique alimentée par une pile à combustibles à l’hydrogène. </a:t>
            </a:r>
          </a:p>
          <a:p>
            <a:r>
              <a:rPr lang="fr-FR" sz="1400" dirty="0">
                <a:effectLst/>
                <a:ea typeface="Calibri" panose="020F0502020204030204" pitchFamily="34" charset="0"/>
              </a:rPr>
              <a:t> </a:t>
            </a:r>
          </a:p>
          <a:p>
            <a:r>
              <a:rPr lang="fr-FR" sz="1400" dirty="0">
                <a:effectLst/>
                <a:ea typeface="Calibri" panose="020F0502020204030204" pitchFamily="34" charset="0"/>
              </a:rPr>
              <a:t>Le choix du rétrofit s’avère particulièrement vertueux, permettant une réduction des émissions de carbone par rapport à l’acquisition de véhicules neufs (-87% de CO2). </a:t>
            </a:r>
          </a:p>
          <a:p>
            <a:r>
              <a:rPr lang="fr-FR" sz="1400" dirty="0">
                <a:effectLst/>
                <a:ea typeface="Calibri" panose="020F0502020204030204" pitchFamily="34" charset="0"/>
              </a:rPr>
              <a:t> </a:t>
            </a:r>
          </a:p>
          <a:p>
            <a:r>
              <a:rPr lang="fr-FR" sz="1400" dirty="0">
                <a:effectLst/>
                <a:ea typeface="Calibri" panose="020F0502020204030204" pitchFamily="34" charset="0"/>
              </a:rPr>
              <a:t>Ces véhicules bénéficient de subventions de l’ADEME et du Clean </a:t>
            </a:r>
            <a:r>
              <a:rPr lang="fr-FR" sz="1400" dirty="0" err="1">
                <a:effectLst/>
                <a:ea typeface="Calibri" panose="020F0502020204030204" pitchFamily="34" charset="0"/>
              </a:rPr>
              <a:t>Hydrogen</a:t>
            </a:r>
            <a:r>
              <a:rPr lang="fr-FR" sz="1400" dirty="0">
                <a:effectLst/>
                <a:ea typeface="Calibri" panose="020F0502020204030204" pitchFamily="34" charset="0"/>
              </a:rPr>
              <a:t> Partnership.</a:t>
            </a:r>
          </a:p>
          <a:p>
            <a:r>
              <a:rPr lang="fr-FR" sz="1400" dirty="0">
                <a:effectLst/>
                <a:ea typeface="Calibri" panose="020F0502020204030204" pitchFamily="34" charset="0"/>
              </a:rPr>
              <a:t> </a:t>
            </a:r>
          </a:p>
          <a:p>
            <a:r>
              <a:rPr lang="fr-FR" sz="1400" dirty="0"/>
              <a:t>En outre, la majeure partie de la valeur de ces autocars est française et 42% provient d’Auvergne-Rhône-Alpes, ce qui favorise l’emploi local et la réindustrialisation de notre territoire.</a:t>
            </a:r>
          </a:p>
          <a:p>
            <a:r>
              <a:rPr lang="fr-FR" sz="1400" dirty="0">
                <a:effectLst/>
                <a:ea typeface="Calibri" panose="020F0502020204030204" pitchFamily="34" charset="0"/>
              </a:rPr>
              <a:t> </a:t>
            </a:r>
          </a:p>
          <a:p>
            <a:r>
              <a:rPr lang="fr-FR" sz="1400" dirty="0">
                <a:ea typeface="Calibri" panose="020F0502020204030204" pitchFamily="34" charset="0"/>
              </a:rPr>
              <a:t>2</a:t>
            </a:r>
            <a:r>
              <a:rPr lang="fr-FR" sz="1400" baseline="30000" dirty="0">
                <a:ea typeface="Calibri" panose="020F0502020204030204" pitchFamily="34" charset="0"/>
              </a:rPr>
              <a:t>e</a:t>
            </a:r>
            <a:r>
              <a:rPr lang="fr-FR" sz="1400" dirty="0">
                <a:ea typeface="Calibri" panose="020F0502020204030204" pitchFamily="34" charset="0"/>
              </a:rPr>
              <a:t> commande de 16 cars prévus en juillet pour déploiement fin 2025/début 2026 autour de Clermont-Ferrand, Valence, Aubenas et Malataverne.</a:t>
            </a:r>
            <a:endParaRPr lang="fr-FR" sz="1400" dirty="0">
              <a:effectLst/>
              <a:ea typeface="Calibri" panose="020F0502020204030204" pitchFamily="34" charset="0"/>
            </a:endParaRPr>
          </a:p>
        </p:txBody>
      </p:sp>
      <p:sp>
        <p:nvSpPr>
          <p:cNvPr id="8" name="Titre 1">
            <a:extLst>
              <a:ext uri="{FF2B5EF4-FFF2-40B4-BE49-F238E27FC236}">
                <a16:creationId xmlns:a16="http://schemas.microsoft.com/office/drawing/2014/main" id="{4DC246C3-2254-2381-6C9E-4AA67D3B1F19}"/>
              </a:ext>
            </a:extLst>
          </p:cNvPr>
          <p:cNvSpPr txBox="1">
            <a:spLocks/>
          </p:cNvSpPr>
          <p:nvPr/>
        </p:nvSpPr>
        <p:spPr>
          <a:xfrm>
            <a:off x="-1" y="609600"/>
            <a:ext cx="5326744" cy="3810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600"/>
              </a:spcBef>
              <a:spcAft>
                <a:spcPts val="600"/>
              </a:spcAft>
            </a:pPr>
            <a:r>
              <a:rPr lang="fr-FR" sz="2000" b="1" dirty="0">
                <a:solidFill>
                  <a:srgbClr val="0096DE"/>
                </a:solidFill>
                <a:latin typeface="Calibri"/>
                <a:ea typeface="+mn-ea"/>
                <a:cs typeface="Calibri"/>
              </a:rPr>
              <a:t>Focus sur les cars rétrofités hydrogène</a:t>
            </a:r>
            <a:endParaRPr lang="fr-FR" sz="2000" dirty="0">
              <a:latin typeface="Calibri"/>
              <a:cs typeface="Calibri"/>
            </a:endParaRPr>
          </a:p>
        </p:txBody>
      </p:sp>
    </p:spTree>
    <p:extLst>
      <p:ext uri="{BB962C8B-B14F-4D97-AF65-F5344CB8AC3E}">
        <p14:creationId xmlns:p14="http://schemas.microsoft.com/office/powerpoint/2010/main" val="255219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carte, atlas, diagramme&#10;&#10;Description générée automatiquement">
            <a:extLst>
              <a:ext uri="{FF2B5EF4-FFF2-40B4-BE49-F238E27FC236}">
                <a16:creationId xmlns:a16="http://schemas.microsoft.com/office/drawing/2014/main" id="{4551640E-7FDB-0043-7711-DF2E32F0A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98" y="383408"/>
            <a:ext cx="7448844" cy="5267678"/>
          </a:xfrm>
          <a:prstGeom prst="rect">
            <a:avLst/>
          </a:prstGeom>
        </p:spPr>
      </p:pic>
    </p:spTree>
    <p:extLst>
      <p:ext uri="{BB962C8B-B14F-4D97-AF65-F5344CB8AC3E}">
        <p14:creationId xmlns:p14="http://schemas.microsoft.com/office/powerpoint/2010/main" val="203273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lein air, transport, Véhicule terrestre, véhicule&#10;&#10;Le contenu généré par l’IA peut être incorrect.">
            <a:extLst>
              <a:ext uri="{FF2B5EF4-FFF2-40B4-BE49-F238E27FC236}">
                <a16:creationId xmlns:a16="http://schemas.microsoft.com/office/drawing/2014/main" id="{6A53E57F-79AF-E394-14F3-70ADE9EE34C1}"/>
              </a:ext>
            </a:extLst>
          </p:cNvPr>
          <p:cNvPicPr>
            <a:picLocks noChangeAspect="1"/>
          </p:cNvPicPr>
          <p:nvPr/>
        </p:nvPicPr>
        <p:blipFill>
          <a:blip r:embed="rId3">
            <a:extLst>
              <a:ext uri="{28A0092B-C50C-407E-A947-70E740481C1C}">
                <a14:useLocalDpi xmlns:a14="http://schemas.microsoft.com/office/drawing/2010/main" val="0"/>
              </a:ext>
            </a:extLst>
          </a:blip>
          <a:srcRect b="24998"/>
          <a:stretch/>
        </p:blipFill>
        <p:spPr>
          <a:xfrm>
            <a:off x="172" y="0"/>
            <a:ext cx="12191828" cy="6858000"/>
          </a:xfrm>
          <a:prstGeom prst="rect">
            <a:avLst/>
          </a:prstGeom>
        </p:spPr>
      </p:pic>
      <p:sp>
        <p:nvSpPr>
          <p:cNvPr id="2" name="Titre 1">
            <a:extLst>
              <a:ext uri="{FF2B5EF4-FFF2-40B4-BE49-F238E27FC236}">
                <a16:creationId xmlns:a16="http://schemas.microsoft.com/office/drawing/2014/main" id="{94848DB1-7189-1BB6-01C8-06DBE1623204}"/>
              </a:ext>
            </a:extLst>
          </p:cNvPr>
          <p:cNvSpPr txBox="1">
            <a:spLocks/>
          </p:cNvSpPr>
          <p:nvPr/>
        </p:nvSpPr>
        <p:spPr>
          <a:xfrm>
            <a:off x="3120572" y="5849254"/>
            <a:ext cx="8636000" cy="711426"/>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600"/>
              </a:spcBef>
              <a:spcAft>
                <a:spcPts val="600"/>
              </a:spcAft>
            </a:pP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br>
              <a:rPr lang="fr-FR" sz="14400" b="1" cap="all" dirty="0">
                <a:latin typeface="Calibri"/>
                <a:ea typeface="+mn-ea"/>
                <a:cs typeface="Calibri"/>
              </a:rPr>
            </a:br>
            <a:r>
              <a:rPr lang="fr-FR" sz="14400" b="1" dirty="0">
                <a:solidFill>
                  <a:schemeClr val="bg1"/>
                </a:solidFill>
              </a:rPr>
              <a:t>IV. D’autres leviers pour décarboner les trajets vallées-stations</a:t>
            </a:r>
            <a:br>
              <a:rPr lang="fr-FR" sz="14400" b="1" dirty="0">
                <a:latin typeface="+mn-lt"/>
                <a:ea typeface="+mn-ea"/>
                <a:cs typeface="+mn-cs"/>
              </a:rPr>
            </a:br>
            <a:br>
              <a:rPr lang="fr-FR" sz="2000" dirty="0">
                <a:latin typeface="+mn-lt"/>
              </a:rPr>
            </a:br>
            <a:br>
              <a:rPr lang="fr-FR" sz="2000" dirty="0">
                <a:latin typeface="Calibri"/>
                <a:cs typeface="Calibri"/>
              </a:rPr>
            </a:br>
            <a:br>
              <a:rPr lang="fr-FR" sz="2000" dirty="0">
                <a:latin typeface="Calibri"/>
                <a:cs typeface="Calibri"/>
              </a:rPr>
            </a:br>
            <a:br>
              <a:rPr lang="fr-FR" sz="2000" dirty="0">
                <a:latin typeface="Calibri"/>
                <a:cs typeface="Calibri"/>
              </a:rPr>
            </a:br>
            <a:br>
              <a:rPr lang="en-US" dirty="0"/>
            </a:br>
            <a:endParaRPr lang="fr-FR" sz="2000" dirty="0">
              <a:latin typeface="Calibri"/>
              <a:cs typeface="Calibri"/>
            </a:endParaRPr>
          </a:p>
        </p:txBody>
      </p:sp>
    </p:spTree>
    <p:extLst>
      <p:ext uri="{BB962C8B-B14F-4D97-AF65-F5344CB8AC3E}">
        <p14:creationId xmlns:p14="http://schemas.microsoft.com/office/powerpoint/2010/main" val="245349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23487-A41A-2803-7D8C-7A7D5A85034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F763F83-3225-A5C0-EDCA-E1E4F6FD11F4}"/>
              </a:ext>
            </a:extLst>
          </p:cNvPr>
          <p:cNvSpPr>
            <a:spLocks noGrp="1"/>
          </p:cNvSpPr>
          <p:nvPr>
            <p:ph type="title" idx="4294967295"/>
          </p:nvPr>
        </p:nvSpPr>
        <p:spPr>
          <a:xfrm>
            <a:off x="1035050" y="95799"/>
            <a:ext cx="11156950" cy="835025"/>
          </a:xfrm>
        </p:spPr>
        <p:txBody>
          <a:bodyPr>
            <a:normAutofit fontScale="90000"/>
          </a:bodyPr>
          <a:lstStyle/>
          <a:p>
            <a:pPr algn="r">
              <a:spcBef>
                <a:spcPts val="600"/>
              </a:spcBef>
              <a:spcAft>
                <a:spcPts val="600"/>
              </a:spcAft>
            </a:pP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r>
              <a:rPr lang="fr-FR" sz="3200" b="1" dirty="0">
                <a:solidFill>
                  <a:srgbClr val="0096DE"/>
                </a:solidFill>
              </a:rPr>
              <a:t>IV. D’autres leviers pour décarboner les trajets vallées-stations</a:t>
            </a:r>
            <a:br>
              <a:rPr lang="fr-FR" sz="3100" b="1" dirty="0">
                <a:latin typeface="+mn-lt"/>
                <a:ea typeface="+mn-ea"/>
                <a:cs typeface="+mn-cs"/>
              </a:rPr>
            </a:br>
            <a:br>
              <a:rPr lang="fr-FR" sz="2000" dirty="0">
                <a:latin typeface="+mn-lt"/>
              </a:rPr>
            </a:br>
            <a:br>
              <a:rPr lang="fr-FR" sz="2000" dirty="0">
                <a:latin typeface="Calibri"/>
                <a:cs typeface="Calibri"/>
              </a:rPr>
            </a:br>
            <a:br>
              <a:rPr lang="fr-FR" sz="2000" dirty="0">
                <a:latin typeface="Calibri"/>
                <a:cs typeface="Calibri"/>
              </a:rPr>
            </a:br>
            <a:br>
              <a:rPr lang="fr-FR" sz="2000" dirty="0">
                <a:latin typeface="Calibri"/>
                <a:cs typeface="Calibri"/>
              </a:rPr>
            </a:br>
            <a:br>
              <a:rPr lang="en-US" dirty="0"/>
            </a:br>
            <a:endParaRPr lang="fr-FR" sz="2000" dirty="0">
              <a:latin typeface="Calibri"/>
              <a:cs typeface="Calibri"/>
            </a:endParaRPr>
          </a:p>
        </p:txBody>
      </p:sp>
      <p:sp>
        <p:nvSpPr>
          <p:cNvPr id="12" name="TextBox 1">
            <a:extLst>
              <a:ext uri="{FF2B5EF4-FFF2-40B4-BE49-F238E27FC236}">
                <a16:creationId xmlns:a16="http://schemas.microsoft.com/office/drawing/2014/main" id="{7796AEC6-0E4F-B24B-6AFA-EA68AD74C8CB}"/>
              </a:ext>
            </a:extLst>
          </p:cNvPr>
          <p:cNvSpPr txBox="1"/>
          <p:nvPr/>
        </p:nvSpPr>
        <p:spPr>
          <a:xfrm>
            <a:off x="75910" y="762356"/>
            <a:ext cx="11412937" cy="286232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800" b="1" dirty="0">
                <a:solidFill>
                  <a:srgbClr val="0096DE"/>
                </a:solidFill>
              </a:rPr>
              <a:t>Aménagements de transport en commun en sites propres pour l’accès aux stations</a:t>
            </a:r>
          </a:p>
          <a:p>
            <a:pPr algn="just"/>
            <a:endParaRPr lang="fr-FR" dirty="0">
              <a:latin typeface="Calibri" panose="020F0502020204030204" pitchFamily="34" charset="0"/>
            </a:endParaRPr>
          </a:p>
          <a:p>
            <a:pPr algn="just"/>
            <a:r>
              <a:rPr lang="fr-FR" dirty="0">
                <a:latin typeface="Calibri" panose="020F0502020204030204" pitchFamily="34" charset="0"/>
              </a:rPr>
              <a:t>Plusieurs tronçons de transport en commun en site propre sont à l’étude en Haute-Savoie notamment :</a:t>
            </a:r>
          </a:p>
          <a:p>
            <a:pPr marL="285750" indent="-285750" algn="just">
              <a:buFontTx/>
              <a:buChar char="-"/>
            </a:pPr>
            <a:r>
              <a:rPr lang="fr-FR" dirty="0">
                <a:latin typeface="Calibri" panose="020F0502020204030204" pitchFamily="34" charset="0"/>
              </a:rPr>
              <a:t>Annecy – Albertville dont site propre intégral du Grand Annecy jusqu’à Duingt.</a:t>
            </a:r>
          </a:p>
          <a:p>
            <a:pPr marL="285750" indent="-285750" algn="just">
              <a:buFontTx/>
              <a:buChar char="-"/>
            </a:pPr>
            <a:r>
              <a:rPr lang="fr-FR" dirty="0">
                <a:latin typeface="Calibri" panose="020F0502020204030204" pitchFamily="34" charset="0"/>
                <a:ea typeface="Times New Roman" panose="02020603050405020304" pitchFamily="18" charset="0"/>
                <a:cs typeface="Aptos" panose="020B0004020202020204" pitchFamily="34" charset="0"/>
              </a:rPr>
              <a:t>Annecy – La Clusaz – Thônes – Le </a:t>
            </a:r>
            <a:r>
              <a:rPr lang="fr-FR" sz="1800" dirty="0">
                <a:effectLst/>
                <a:latin typeface="Calibri" panose="020F0502020204030204" pitchFamily="34" charset="0"/>
                <a:ea typeface="Times New Roman" panose="02020603050405020304" pitchFamily="18" charset="0"/>
                <a:cs typeface="Aptos" panose="020B0004020202020204" pitchFamily="34" charset="0"/>
              </a:rPr>
              <a:t>Grand-Bornand (car bioGNV).</a:t>
            </a:r>
          </a:p>
          <a:p>
            <a:pPr marL="285750" indent="-285750" algn="just">
              <a:buFontTx/>
              <a:buChar char="-"/>
            </a:pPr>
            <a:endParaRPr lang="fr-FR" dirty="0">
              <a:latin typeface="Calibri" panose="020F0502020204030204" pitchFamily="34" charset="0"/>
              <a:ea typeface="Times New Roman" panose="02020603050405020304" pitchFamily="18" charset="0"/>
              <a:cs typeface="Aptos" panose="020B0004020202020204" pitchFamily="34" charset="0"/>
            </a:endParaRPr>
          </a:p>
          <a:p>
            <a:pPr marL="285750" indent="-285750" algn="just">
              <a:buFont typeface="Symbol" panose="05050102010706020507" pitchFamily="18" charset="2"/>
              <a:buChar char="Þ"/>
            </a:pPr>
            <a:r>
              <a:rPr lang="fr-FR" sz="1800" dirty="0">
                <a:effectLst/>
                <a:latin typeface="Calibri" panose="020F0502020204030204" pitchFamily="34" charset="0"/>
                <a:ea typeface="Times New Roman" panose="02020603050405020304" pitchFamily="18" charset="0"/>
                <a:cs typeface="Aptos" panose="020B0004020202020204" pitchFamily="34" charset="0"/>
              </a:rPr>
              <a:t>Objectif : renforcer la compétitivité des transports collectifs routiers pour l’accès aux stations et in fine décarboner les transports pour l’accès aux stations (report de la voiture vers le car).</a:t>
            </a:r>
          </a:p>
          <a:p>
            <a:pPr marL="457200"/>
            <a:endParaRPr lang="fr-FR" dirty="0">
              <a:cs typeface="Calibri"/>
            </a:endParaRPr>
          </a:p>
          <a:p>
            <a:pPr marL="800100" lvl="1" indent="-342900">
              <a:buAutoNum type="arabicPeriod"/>
            </a:pPr>
            <a:endParaRPr lang="fr-FR" b="1" dirty="0">
              <a:cs typeface="Calibri"/>
            </a:endParaRPr>
          </a:p>
        </p:txBody>
      </p:sp>
    </p:spTree>
    <p:extLst>
      <p:ext uri="{BB962C8B-B14F-4D97-AF65-F5344CB8AC3E}">
        <p14:creationId xmlns:p14="http://schemas.microsoft.com/office/powerpoint/2010/main" val="285304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972FD-1B43-EC98-D4A4-C364D665240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FD5F2AC-727F-A0A4-4833-CEA76145E340}"/>
              </a:ext>
            </a:extLst>
          </p:cNvPr>
          <p:cNvSpPr>
            <a:spLocks noGrp="1"/>
          </p:cNvSpPr>
          <p:nvPr>
            <p:ph type="title" idx="4294967295"/>
          </p:nvPr>
        </p:nvSpPr>
        <p:spPr>
          <a:xfrm>
            <a:off x="1035050" y="95799"/>
            <a:ext cx="11156950" cy="835025"/>
          </a:xfrm>
        </p:spPr>
        <p:txBody>
          <a:bodyPr>
            <a:normAutofit fontScale="90000"/>
          </a:bodyPr>
          <a:lstStyle/>
          <a:p>
            <a:pPr algn="r">
              <a:spcBef>
                <a:spcPts val="600"/>
              </a:spcBef>
              <a:spcAft>
                <a:spcPts val="600"/>
              </a:spcAft>
            </a:pP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r>
              <a:rPr lang="fr-FR" sz="3200" b="1" dirty="0">
                <a:solidFill>
                  <a:srgbClr val="0096DE"/>
                </a:solidFill>
              </a:rPr>
              <a:t>IV. D’autres leviers pour décarboner les trajets vallées-stations</a:t>
            </a:r>
            <a:br>
              <a:rPr lang="fr-FR" sz="3100" b="1" dirty="0">
                <a:latin typeface="+mn-lt"/>
                <a:ea typeface="+mn-ea"/>
                <a:cs typeface="+mn-cs"/>
              </a:rPr>
            </a:br>
            <a:br>
              <a:rPr lang="fr-FR" sz="2000" dirty="0">
                <a:latin typeface="+mn-lt"/>
              </a:rPr>
            </a:br>
            <a:br>
              <a:rPr lang="fr-FR" sz="2000" dirty="0">
                <a:latin typeface="Calibri"/>
                <a:cs typeface="Calibri"/>
              </a:rPr>
            </a:br>
            <a:br>
              <a:rPr lang="fr-FR" sz="2000" dirty="0">
                <a:latin typeface="Calibri"/>
                <a:cs typeface="Calibri"/>
              </a:rPr>
            </a:br>
            <a:br>
              <a:rPr lang="fr-FR" sz="2000" dirty="0">
                <a:latin typeface="Calibri"/>
                <a:cs typeface="Calibri"/>
              </a:rPr>
            </a:br>
            <a:br>
              <a:rPr lang="en-US" dirty="0"/>
            </a:br>
            <a:endParaRPr lang="fr-FR" sz="2000" dirty="0">
              <a:latin typeface="Calibri"/>
              <a:cs typeface="Calibri"/>
            </a:endParaRPr>
          </a:p>
        </p:txBody>
      </p:sp>
      <p:sp>
        <p:nvSpPr>
          <p:cNvPr id="5" name="TextBox 1">
            <a:extLst>
              <a:ext uri="{FF2B5EF4-FFF2-40B4-BE49-F238E27FC236}">
                <a16:creationId xmlns:a16="http://schemas.microsoft.com/office/drawing/2014/main" id="{8B5B42B8-587E-DA9D-3E71-C61078745E5B}"/>
              </a:ext>
            </a:extLst>
          </p:cNvPr>
          <p:cNvSpPr txBox="1"/>
          <p:nvPr/>
        </p:nvSpPr>
        <p:spPr>
          <a:xfrm>
            <a:off x="133061" y="697304"/>
            <a:ext cx="1115695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None/>
            </a:pPr>
            <a:r>
              <a:rPr lang="fr-FR" sz="1800" b="1" dirty="0">
                <a:solidFill>
                  <a:srgbClr val="0096DE"/>
                </a:solidFill>
                <a:latin typeface="+mj-lt"/>
                <a:ea typeface="+mj-ea"/>
                <a:cs typeface="+mj-cs"/>
              </a:rPr>
              <a:t>3 aires urbaines alpines concernées par les SERM</a:t>
            </a:r>
          </a:p>
        </p:txBody>
      </p:sp>
      <p:pic>
        <p:nvPicPr>
          <p:cNvPr id="6" name="Image 5">
            <a:extLst>
              <a:ext uri="{FF2B5EF4-FFF2-40B4-BE49-F238E27FC236}">
                <a16:creationId xmlns:a16="http://schemas.microsoft.com/office/drawing/2014/main" id="{E9C3E6B6-1B6E-06D9-5F1E-92F3783ED54D}"/>
              </a:ext>
            </a:extLst>
          </p:cNvPr>
          <p:cNvPicPr>
            <a:picLocks noChangeAspect="1"/>
          </p:cNvPicPr>
          <p:nvPr/>
        </p:nvPicPr>
        <p:blipFill>
          <a:blip r:embed="rId3"/>
          <a:stretch>
            <a:fillRect/>
          </a:stretch>
        </p:blipFill>
        <p:spPr>
          <a:xfrm>
            <a:off x="6558077" y="1059420"/>
            <a:ext cx="5581171" cy="4851813"/>
          </a:xfrm>
          <a:prstGeom prst="rect">
            <a:avLst/>
          </a:prstGeom>
        </p:spPr>
      </p:pic>
      <p:pic>
        <p:nvPicPr>
          <p:cNvPr id="8" name="Image 7">
            <a:extLst>
              <a:ext uri="{FF2B5EF4-FFF2-40B4-BE49-F238E27FC236}">
                <a16:creationId xmlns:a16="http://schemas.microsoft.com/office/drawing/2014/main" id="{E672E0D8-6593-4C51-3F3D-5C6DCA99EE27}"/>
              </a:ext>
            </a:extLst>
          </p:cNvPr>
          <p:cNvPicPr>
            <a:picLocks noChangeAspect="1"/>
          </p:cNvPicPr>
          <p:nvPr/>
        </p:nvPicPr>
        <p:blipFill>
          <a:blip r:embed="rId4"/>
          <a:stretch>
            <a:fillRect/>
          </a:stretch>
        </p:blipFill>
        <p:spPr>
          <a:xfrm>
            <a:off x="383872" y="1937367"/>
            <a:ext cx="6278150" cy="2953057"/>
          </a:xfrm>
          <a:prstGeom prst="rect">
            <a:avLst/>
          </a:prstGeom>
        </p:spPr>
      </p:pic>
    </p:spTree>
    <p:extLst>
      <p:ext uri="{BB962C8B-B14F-4D97-AF65-F5344CB8AC3E}">
        <p14:creationId xmlns:p14="http://schemas.microsoft.com/office/powerpoint/2010/main" val="61063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BD8B0-4027-F078-2654-9C4D3FD2EBD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480714-8558-BB3E-B2AC-C20FC34CA775}"/>
              </a:ext>
            </a:extLst>
          </p:cNvPr>
          <p:cNvSpPr>
            <a:spLocks noGrp="1"/>
          </p:cNvSpPr>
          <p:nvPr>
            <p:ph type="title" idx="4294967295"/>
          </p:nvPr>
        </p:nvSpPr>
        <p:spPr>
          <a:xfrm>
            <a:off x="1035050" y="102977"/>
            <a:ext cx="11156950" cy="835025"/>
          </a:xfrm>
        </p:spPr>
        <p:txBody>
          <a:bodyPr>
            <a:normAutofit fontScale="90000"/>
          </a:bodyPr>
          <a:lstStyle/>
          <a:p>
            <a:pPr algn="r">
              <a:spcBef>
                <a:spcPts val="600"/>
              </a:spcBef>
              <a:spcAft>
                <a:spcPts val="600"/>
              </a:spcAft>
            </a:pP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r>
              <a:rPr lang="fr-FR" sz="3200" b="1" dirty="0">
                <a:solidFill>
                  <a:srgbClr val="0096DE"/>
                </a:solidFill>
              </a:rPr>
              <a:t>IV. D’autres leviers pour décarboner les trajets vallées-stations</a:t>
            </a:r>
            <a:br>
              <a:rPr lang="fr-FR" sz="3100" b="1" dirty="0">
                <a:latin typeface="+mn-lt"/>
                <a:ea typeface="+mn-ea"/>
                <a:cs typeface="+mn-cs"/>
              </a:rPr>
            </a:br>
            <a:br>
              <a:rPr lang="fr-FR" sz="2000" dirty="0">
                <a:latin typeface="+mn-lt"/>
              </a:rPr>
            </a:br>
            <a:br>
              <a:rPr lang="fr-FR" sz="2000" dirty="0">
                <a:latin typeface="Calibri"/>
                <a:cs typeface="Calibri"/>
              </a:rPr>
            </a:br>
            <a:br>
              <a:rPr lang="fr-FR" sz="2000" dirty="0">
                <a:latin typeface="Calibri"/>
                <a:cs typeface="Calibri"/>
              </a:rPr>
            </a:br>
            <a:br>
              <a:rPr lang="fr-FR" sz="2000" dirty="0">
                <a:latin typeface="Calibri"/>
                <a:cs typeface="Calibri"/>
              </a:rPr>
            </a:br>
            <a:br>
              <a:rPr lang="en-US" dirty="0"/>
            </a:br>
            <a:endParaRPr lang="fr-FR" sz="2000" dirty="0">
              <a:latin typeface="Calibri"/>
              <a:cs typeface="Calibri"/>
            </a:endParaRPr>
          </a:p>
        </p:txBody>
      </p:sp>
      <p:sp>
        <p:nvSpPr>
          <p:cNvPr id="12" name="TextBox 1">
            <a:extLst>
              <a:ext uri="{FF2B5EF4-FFF2-40B4-BE49-F238E27FC236}">
                <a16:creationId xmlns:a16="http://schemas.microsoft.com/office/drawing/2014/main" id="{7B9EEA02-8EB7-734C-35D7-7BB654F920B9}"/>
              </a:ext>
            </a:extLst>
          </p:cNvPr>
          <p:cNvSpPr txBox="1"/>
          <p:nvPr/>
        </p:nvSpPr>
        <p:spPr>
          <a:xfrm>
            <a:off x="340789" y="652518"/>
            <a:ext cx="3848389" cy="3432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r">
              <a:lnSpc>
                <a:spcPct val="90000"/>
              </a:lnSpc>
              <a:spcBef>
                <a:spcPts val="600"/>
              </a:spcBef>
              <a:spcAft>
                <a:spcPts val="600"/>
              </a:spcAft>
            </a:pPr>
            <a:r>
              <a:rPr lang="fr-FR" b="1" dirty="0">
                <a:solidFill>
                  <a:srgbClr val="0096DE"/>
                </a:solidFill>
                <a:latin typeface="Calibri"/>
                <a:cs typeface="Calibri"/>
              </a:rPr>
              <a:t>Focus sur les lignes ferroviaires alpines</a:t>
            </a:r>
          </a:p>
        </p:txBody>
      </p:sp>
      <p:sp>
        <p:nvSpPr>
          <p:cNvPr id="3" name="Espace réservé du contenu 2">
            <a:extLst>
              <a:ext uri="{FF2B5EF4-FFF2-40B4-BE49-F238E27FC236}">
                <a16:creationId xmlns:a16="http://schemas.microsoft.com/office/drawing/2014/main" id="{8A1898EC-456F-E43E-A765-50FA577E499F}"/>
              </a:ext>
            </a:extLst>
          </p:cNvPr>
          <p:cNvSpPr txBox="1">
            <a:spLocks/>
          </p:cNvSpPr>
          <p:nvPr/>
        </p:nvSpPr>
        <p:spPr>
          <a:xfrm>
            <a:off x="838200" y="1211651"/>
            <a:ext cx="10515600" cy="46672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dirty="0">
                <a:latin typeface="Calibri" panose="020F0502020204030204" pitchFamily="34" charset="0"/>
                <a:cs typeface="Calibri" panose="020F0502020204030204" pitchFamily="34" charset="0"/>
              </a:rPr>
              <a:t>D’ici 2035, la Région prévoit 5 Mds € d’investissements pour les TER </a:t>
            </a:r>
            <a:r>
              <a:rPr lang="fr-FR" sz="1800" dirty="0">
                <a:latin typeface="Calibri" panose="020F0502020204030204" pitchFamily="34" charset="0"/>
                <a:cs typeface="Calibri" panose="020F0502020204030204" pitchFamily="34" charset="0"/>
              </a:rPr>
              <a:t>:</a:t>
            </a:r>
          </a:p>
          <a:p>
            <a:pPr lvl="1"/>
            <a:r>
              <a:rPr lang="fr-FR" sz="1400" b="1" dirty="0">
                <a:latin typeface="Calibri" panose="020F0502020204030204" pitchFamily="34" charset="0"/>
                <a:cs typeface="Calibri" panose="020F0502020204030204" pitchFamily="34" charset="0"/>
              </a:rPr>
              <a:t>1,5 Mds € </a:t>
            </a:r>
            <a:r>
              <a:rPr lang="fr-FR" sz="1400" dirty="0">
                <a:latin typeface="Calibri" panose="020F0502020204030204" pitchFamily="34" charset="0"/>
                <a:cs typeface="Calibri" panose="020F0502020204030204" pitchFamily="34" charset="0"/>
              </a:rPr>
              <a:t>pour l’achat de trains (60 dont 36 rames d’ici 2028).</a:t>
            </a:r>
          </a:p>
          <a:p>
            <a:pPr lvl="1"/>
            <a:r>
              <a:rPr lang="fr-FR" sz="1400" b="1" dirty="0">
                <a:latin typeface="Calibri" panose="020F0502020204030204" pitchFamily="34" charset="0"/>
                <a:cs typeface="Calibri" panose="020F0502020204030204" pitchFamily="34" charset="0"/>
              </a:rPr>
              <a:t>1,5 Mds € </a:t>
            </a:r>
            <a:r>
              <a:rPr lang="fr-FR" sz="1400" dirty="0">
                <a:latin typeface="Calibri" panose="020F0502020204030204" pitchFamily="34" charset="0"/>
                <a:cs typeface="Calibri" panose="020F0502020204030204" pitchFamily="34" charset="0"/>
              </a:rPr>
              <a:t>pour la maintenance et pour la décarbonation (création ou adaptation d’ateliers de maintenance des trains).</a:t>
            </a:r>
          </a:p>
          <a:p>
            <a:pPr lvl="1"/>
            <a:r>
              <a:rPr lang="fr-FR" sz="1400" b="1" dirty="0">
                <a:latin typeface="Calibri" panose="020F0502020204030204" pitchFamily="34" charset="0"/>
                <a:cs typeface="Calibri" panose="020F0502020204030204" pitchFamily="34" charset="0"/>
              </a:rPr>
              <a:t>2,7 Mds € </a:t>
            </a:r>
            <a:r>
              <a:rPr lang="fr-FR" sz="1400" dirty="0">
                <a:latin typeface="Calibri" panose="020F0502020204030204" pitchFamily="34" charset="0"/>
                <a:cs typeface="Calibri" panose="020F0502020204030204" pitchFamily="34" charset="0"/>
              </a:rPr>
              <a:t>pour l’infrastructure (dont 2,2 Mds € de péage versés à SNCF Réseau).</a:t>
            </a:r>
          </a:p>
          <a:p>
            <a:pPr lvl="1"/>
            <a:endParaRPr lang="fr-FR" sz="1400" dirty="0">
              <a:latin typeface="Calibri" panose="020F0502020204030204" pitchFamily="34" charset="0"/>
              <a:cs typeface="Calibri" panose="020F0502020204030204" pitchFamily="34" charset="0"/>
            </a:endParaRPr>
          </a:p>
          <a:p>
            <a:r>
              <a:rPr lang="fr-FR" sz="1800" dirty="0">
                <a:effectLst/>
                <a:latin typeface="Calibri" panose="020F0502020204030204" pitchFamily="34" charset="0"/>
                <a:ea typeface="Calibri" panose="020F0502020204030204" pitchFamily="34" charset="0"/>
              </a:rPr>
              <a:t>Les lignes ferroviaires des vallées alpines (Arve, Tarentaise, Maurienne) sont électrifiées.</a:t>
            </a:r>
            <a:endParaRPr lang="fr-FR" sz="1800" dirty="0">
              <a:latin typeface="Calibri" panose="020F0502020204030204" pitchFamily="34" charset="0"/>
              <a:ea typeface="Calibri" panose="020F0502020204030204" pitchFamily="34" charset="0"/>
            </a:endParaRPr>
          </a:p>
          <a:p>
            <a:r>
              <a:rPr lang="fr-FR" sz="1800" dirty="0">
                <a:latin typeface="Calibri" panose="020F0502020204030204" pitchFamily="34" charset="0"/>
                <a:cs typeface="Calibri" panose="020F0502020204030204" pitchFamily="34" charset="0"/>
              </a:rPr>
              <a:t>Des travaux sur les infrastructures permettent d’améliorer la desserte :</a:t>
            </a:r>
          </a:p>
          <a:p>
            <a:pPr lvl="1"/>
            <a:r>
              <a:rPr lang="fr-FR" sz="1400" dirty="0">
                <a:latin typeface="Calibri" panose="020F0502020204030204" pitchFamily="34" charset="0"/>
                <a:cs typeface="Calibri" panose="020F0502020204030204" pitchFamily="34" charset="0"/>
              </a:rPr>
              <a:t>Modernisation de la ligne de la vallée de l’Arve (272M€ Etat/Région/CD74) pour passer de 38 à 53 trains/jr d’ici 2032.</a:t>
            </a:r>
          </a:p>
          <a:p>
            <a:pPr lvl="1"/>
            <a:r>
              <a:rPr lang="fr-FR" sz="1400" dirty="0">
                <a:latin typeface="Calibri" panose="020F0502020204030204" pitchFamily="34" charset="0"/>
                <a:cs typeface="Calibri" panose="020F0502020204030204" pitchFamily="34" charset="0"/>
              </a:rPr>
              <a:t>Etoile de Veynes : investissements réguliers avec Région Sud.</a:t>
            </a:r>
          </a:p>
          <a:p>
            <a:r>
              <a:rPr lang="fr-FR" sz="1800" dirty="0">
                <a:latin typeface="Calibri" panose="020F0502020204030204" pitchFamily="34" charset="0"/>
                <a:ea typeface="Calibri" panose="020F0502020204030204" pitchFamily="34" charset="0"/>
              </a:rPr>
              <a:t>Les TER et TGV de pointe saisonnière offrent donc des dessertes décarbonées en correspondance vers de très nombreuses stations alpines.</a:t>
            </a:r>
          </a:p>
          <a:p>
            <a:r>
              <a:rPr lang="fr-FR" sz="1800" dirty="0">
                <a:latin typeface="Calibri" panose="020F0502020204030204" pitchFamily="34" charset="0"/>
                <a:ea typeface="Calibri" panose="020F0502020204030204" pitchFamily="34" charset="0"/>
              </a:rPr>
              <a:t>Ligne de montagne Mont Blanc Express Saint-Gervais – Vallorcine.</a:t>
            </a:r>
          </a:p>
          <a:p>
            <a:r>
              <a:rPr lang="fr-FR" sz="1800" dirty="0">
                <a:latin typeface="Calibri" panose="020F0502020204030204" pitchFamily="34" charset="0"/>
                <a:cs typeface="Calibri" panose="020F0502020204030204" pitchFamily="34" charset="0"/>
              </a:rPr>
              <a:t>Plusieurs pistes sont en réflexion pour verdir les lignes encore thermiques Grenoble-Gap et Valence-Briançon (Région Sud) : B100, bioGNV…</a:t>
            </a:r>
          </a:p>
          <a:p>
            <a:r>
              <a:rPr lang="fr-FR" sz="1800" dirty="0">
                <a:latin typeface="Calibri" panose="020F0502020204030204" pitchFamily="34" charset="0"/>
                <a:cs typeface="Calibri" panose="020F0502020204030204" pitchFamily="34" charset="0"/>
              </a:rPr>
              <a:t>3 trains H2 seront expérimentés en Auvergne d’ici 2027.</a:t>
            </a:r>
          </a:p>
          <a:p>
            <a:endParaRPr lang="fr-FR"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1259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6C02D-BF52-0F27-9011-686C68E6295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7A5FBC9-103A-63A1-715C-4984CB8E743C}"/>
              </a:ext>
            </a:extLst>
          </p:cNvPr>
          <p:cNvSpPr>
            <a:spLocks noGrp="1"/>
          </p:cNvSpPr>
          <p:nvPr>
            <p:ph type="title" idx="4294967295"/>
          </p:nvPr>
        </p:nvSpPr>
        <p:spPr>
          <a:xfrm>
            <a:off x="1035050" y="95799"/>
            <a:ext cx="11156950" cy="835025"/>
          </a:xfrm>
        </p:spPr>
        <p:txBody>
          <a:bodyPr>
            <a:normAutofit fontScale="90000"/>
          </a:bodyPr>
          <a:lstStyle/>
          <a:p>
            <a:pPr algn="r">
              <a:spcBef>
                <a:spcPts val="600"/>
              </a:spcBef>
              <a:spcAft>
                <a:spcPts val="600"/>
              </a:spcAft>
            </a:pP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r>
              <a:rPr lang="fr-FR" sz="3200" b="1" dirty="0">
                <a:solidFill>
                  <a:srgbClr val="0096DE"/>
                </a:solidFill>
              </a:rPr>
              <a:t>IV. D’autres leviers pour décarboner les trajets vallées-stations</a:t>
            </a:r>
            <a:br>
              <a:rPr lang="fr-FR" sz="3100" b="1" dirty="0">
                <a:latin typeface="+mn-lt"/>
                <a:ea typeface="+mn-ea"/>
                <a:cs typeface="+mn-cs"/>
              </a:rPr>
            </a:br>
            <a:br>
              <a:rPr lang="fr-FR" sz="2000" dirty="0">
                <a:latin typeface="+mn-lt"/>
              </a:rPr>
            </a:br>
            <a:br>
              <a:rPr lang="fr-FR" sz="2000" dirty="0">
                <a:latin typeface="Calibri"/>
                <a:cs typeface="Calibri"/>
              </a:rPr>
            </a:br>
            <a:br>
              <a:rPr lang="fr-FR" sz="2000" dirty="0">
                <a:latin typeface="Calibri"/>
                <a:cs typeface="Calibri"/>
              </a:rPr>
            </a:br>
            <a:br>
              <a:rPr lang="fr-FR" sz="2000" dirty="0">
                <a:latin typeface="Calibri"/>
                <a:cs typeface="Calibri"/>
              </a:rPr>
            </a:br>
            <a:br>
              <a:rPr lang="en-US" dirty="0"/>
            </a:br>
            <a:endParaRPr lang="fr-FR" sz="2000" dirty="0">
              <a:latin typeface="Calibri"/>
              <a:cs typeface="Calibri"/>
            </a:endParaRPr>
          </a:p>
        </p:txBody>
      </p:sp>
      <p:sp>
        <p:nvSpPr>
          <p:cNvPr id="3" name="ZoneTexte 2">
            <a:extLst>
              <a:ext uri="{FF2B5EF4-FFF2-40B4-BE49-F238E27FC236}">
                <a16:creationId xmlns:a16="http://schemas.microsoft.com/office/drawing/2014/main" id="{C3E4366E-4C19-39E4-79B3-03386D33AF75}"/>
              </a:ext>
            </a:extLst>
          </p:cNvPr>
          <p:cNvSpPr txBox="1"/>
          <p:nvPr/>
        </p:nvSpPr>
        <p:spPr>
          <a:xfrm>
            <a:off x="271368" y="1673829"/>
            <a:ext cx="6194294" cy="3640164"/>
          </a:xfrm>
          <a:prstGeom prst="rect">
            <a:avLst/>
          </a:prstGeom>
          <a:noFill/>
        </p:spPr>
        <p:txBody>
          <a:bodyPr wrap="square" rtlCol="0">
            <a:spAutoFit/>
          </a:bodyPr>
          <a:lstStyle/>
          <a:p>
            <a:pPr algn="just">
              <a:buNone/>
            </a:pPr>
            <a:r>
              <a:rPr lang="fr-FR" sz="1213" b="1" dirty="0">
                <a:latin typeface="Calibri" panose="020F0502020204030204" pitchFamily="34" charset="0"/>
                <a:ea typeface="Times New Roman" panose="02020603050405020304" pitchFamily="18" charset="0"/>
                <a:cs typeface="Times New Roman" panose="02020603050405020304" pitchFamily="18" charset="0"/>
              </a:rPr>
              <a:t> </a:t>
            </a:r>
          </a:p>
          <a:p>
            <a:pPr algn="just">
              <a:buNone/>
            </a:pPr>
            <a:r>
              <a:rPr lang="fr-FR" sz="1092" dirty="0">
                <a:latin typeface="Calibri" panose="020F0502020204030204" pitchFamily="34" charset="0"/>
                <a:ea typeface="Times New Roman" panose="02020603050405020304" pitchFamily="18" charset="0"/>
                <a:cs typeface="Times New Roman" panose="02020603050405020304" pitchFamily="18" charset="0"/>
              </a:rPr>
              <a:t>La Région organise 24 lignes régulières touristiques (en délégation de service public) au départ de sept gares routières (Moûtiers, Aime-la-Plagne, Bourg-St-Maurice, St-Avre, Saint-Jean-de-Maurienne, Saint-Michel-de-Maurienne et Modane). </a:t>
            </a:r>
          </a:p>
          <a:p>
            <a:pPr algn="just">
              <a:buNone/>
            </a:pPr>
            <a:endParaRPr lang="fr-FR" sz="1092" dirty="0">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fr-FR" sz="1092" dirty="0">
                <a:latin typeface="Calibri" panose="020F0502020204030204" pitchFamily="34" charset="0"/>
                <a:ea typeface="Times New Roman" panose="02020603050405020304" pitchFamily="18" charset="0"/>
                <a:cs typeface="Times New Roman" panose="02020603050405020304" pitchFamily="18" charset="0"/>
              </a:rPr>
              <a:t>Ces lignes assurent des liaisons principalement saisonnières depuis ces gares SNCF vers les stations de Maurienne et de Tarentaise, à destination des touristes en séjour, clientèle nationale et internationale.</a:t>
            </a:r>
          </a:p>
          <a:p>
            <a:pPr algn="just">
              <a:buNone/>
            </a:pPr>
            <a:endParaRPr lang="fr-FR" sz="1092" dirty="0">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fr-FR" sz="1092" dirty="0">
                <a:latin typeface="Calibri" panose="020F0502020204030204" pitchFamily="34" charset="0"/>
                <a:ea typeface="Times New Roman" panose="02020603050405020304" pitchFamily="18" charset="0"/>
                <a:cs typeface="Times New Roman" panose="02020603050405020304" pitchFamily="18" charset="0"/>
              </a:rPr>
              <a:t>400 000 passagers sont transportés par an, principalement le samedi en hiver. </a:t>
            </a:r>
          </a:p>
          <a:p>
            <a:pPr algn="just">
              <a:buNone/>
            </a:pPr>
            <a:endParaRPr lang="fr-FR" sz="1092" dirty="0">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fr-FR" sz="1092" dirty="0">
                <a:latin typeface="Calibri" panose="020F0502020204030204" pitchFamily="34" charset="0"/>
                <a:ea typeface="Times New Roman" panose="02020603050405020304" pitchFamily="18" charset="0"/>
                <a:cs typeface="Times New Roman" panose="02020603050405020304" pitchFamily="18" charset="0"/>
              </a:rPr>
              <a:t>La forte concentration de la fréquentation sur une courte période impose une organisation spécifique, faisant appel à des renforts matériel et humain en provenance de toute la Région. </a:t>
            </a:r>
          </a:p>
          <a:p>
            <a:pPr algn="just">
              <a:buNone/>
            </a:pPr>
            <a:endParaRPr lang="fr-FR" sz="1092" dirty="0">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fr-FR" sz="1092" dirty="0">
                <a:latin typeface="Calibri" panose="020F0502020204030204" pitchFamily="34" charset="0"/>
                <a:ea typeface="Times New Roman" panose="02020603050405020304" pitchFamily="18" charset="0"/>
                <a:cs typeface="Times New Roman" panose="02020603050405020304" pitchFamily="18" charset="0"/>
              </a:rPr>
              <a:t>La contribution régionale annuelle sur ces lignes est de 2,8 millions d’euros (données 2023).</a:t>
            </a:r>
          </a:p>
          <a:p>
            <a:pPr algn="just"/>
            <a:endParaRPr lang="fr-FR" sz="1092"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092" dirty="0">
                <a:latin typeface="Calibri" panose="020F0502020204030204" pitchFamily="34" charset="0"/>
                <a:ea typeface="Times New Roman" panose="02020603050405020304" pitchFamily="18" charset="0"/>
                <a:cs typeface="Times New Roman" panose="02020603050405020304" pitchFamily="18" charset="0"/>
              </a:rPr>
              <a:t>En complément, la Région accompagne les territoires, en développant une offre à destination de la clientèle locale (Haute-Maurienne Vanoise et Montvalezan La Rosière notamment).</a:t>
            </a:r>
          </a:p>
          <a:p>
            <a:pPr algn="just"/>
            <a:endParaRPr lang="fr-FR" sz="1092"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092" dirty="0">
                <a:latin typeface="Calibri" panose="020F0502020204030204" pitchFamily="34" charset="0"/>
                <a:ea typeface="Times New Roman" panose="02020603050405020304" pitchFamily="18" charset="0"/>
                <a:cs typeface="Times New Roman" panose="02020603050405020304" pitchFamily="18" charset="0"/>
              </a:rPr>
              <a:t>Le même type de démarche existe en Haute-Savoie et en Isère. </a:t>
            </a:r>
          </a:p>
          <a:p>
            <a:endParaRPr lang="fr-FR" sz="1092" dirty="0"/>
          </a:p>
          <a:p>
            <a:endParaRPr lang="fr-FR" sz="1092" dirty="0"/>
          </a:p>
        </p:txBody>
      </p:sp>
      <p:pic>
        <p:nvPicPr>
          <p:cNvPr id="4" name="Image 3">
            <a:extLst>
              <a:ext uri="{FF2B5EF4-FFF2-40B4-BE49-F238E27FC236}">
                <a16:creationId xmlns:a16="http://schemas.microsoft.com/office/drawing/2014/main" id="{C4C32D48-F6AF-4486-BA72-F5D0BEACFD10}"/>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533434" y="1306674"/>
            <a:ext cx="5658566" cy="4596207"/>
          </a:xfrm>
          <a:prstGeom prst="rect">
            <a:avLst/>
          </a:prstGeom>
          <a:noFill/>
          <a:ln>
            <a:noFill/>
          </a:ln>
        </p:spPr>
      </p:pic>
      <p:sp>
        <p:nvSpPr>
          <p:cNvPr id="5" name="TextBox 1">
            <a:extLst>
              <a:ext uri="{FF2B5EF4-FFF2-40B4-BE49-F238E27FC236}">
                <a16:creationId xmlns:a16="http://schemas.microsoft.com/office/drawing/2014/main" id="{8DEC1006-FBD6-2BCF-E81F-197386EC5BBF}"/>
              </a:ext>
            </a:extLst>
          </p:cNvPr>
          <p:cNvSpPr txBox="1"/>
          <p:nvPr/>
        </p:nvSpPr>
        <p:spPr>
          <a:xfrm>
            <a:off x="133061" y="697304"/>
            <a:ext cx="1115695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None/>
            </a:pPr>
            <a:r>
              <a:rPr lang="fr-FR" sz="1800" b="1" dirty="0">
                <a:solidFill>
                  <a:srgbClr val="0096DE"/>
                </a:solidFill>
                <a:latin typeface="+mj-lt"/>
                <a:ea typeface="+mj-ea"/>
                <a:cs typeface="+mj-cs"/>
              </a:rPr>
              <a:t>Une offre de transport qui prend en considération la saisonnalité : exemple en Savoie</a:t>
            </a:r>
          </a:p>
        </p:txBody>
      </p:sp>
    </p:spTree>
    <p:extLst>
      <p:ext uri="{BB962C8B-B14F-4D97-AF65-F5344CB8AC3E}">
        <p14:creationId xmlns:p14="http://schemas.microsoft.com/office/powerpoint/2010/main" val="177886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DB48B-8BB1-5B2A-D8F3-A56394FAA14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25CF46-5CB2-5B94-84C2-85B25646F851}"/>
              </a:ext>
            </a:extLst>
          </p:cNvPr>
          <p:cNvSpPr>
            <a:spLocks noGrp="1"/>
          </p:cNvSpPr>
          <p:nvPr>
            <p:ph type="title" idx="4294967295"/>
          </p:nvPr>
        </p:nvSpPr>
        <p:spPr>
          <a:xfrm>
            <a:off x="1035050" y="95799"/>
            <a:ext cx="11156950" cy="835025"/>
          </a:xfrm>
        </p:spPr>
        <p:txBody>
          <a:bodyPr>
            <a:normAutofit fontScale="90000"/>
          </a:bodyPr>
          <a:lstStyle/>
          <a:p>
            <a:pPr algn="r">
              <a:spcBef>
                <a:spcPts val="600"/>
              </a:spcBef>
              <a:spcAft>
                <a:spcPts val="600"/>
              </a:spcAft>
            </a:pP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r>
              <a:rPr lang="fr-FR" sz="3200" b="1" dirty="0">
                <a:solidFill>
                  <a:srgbClr val="0096DE"/>
                </a:solidFill>
              </a:rPr>
              <a:t>IV. D’autres leviers pour décarboner les trajets vallées-stations</a:t>
            </a:r>
            <a:br>
              <a:rPr lang="fr-FR" sz="3100" b="1" dirty="0">
                <a:latin typeface="+mn-lt"/>
                <a:ea typeface="+mn-ea"/>
                <a:cs typeface="+mn-cs"/>
              </a:rPr>
            </a:br>
            <a:br>
              <a:rPr lang="fr-FR" sz="2000" dirty="0">
                <a:latin typeface="+mn-lt"/>
              </a:rPr>
            </a:br>
            <a:br>
              <a:rPr lang="fr-FR" sz="2000" dirty="0">
                <a:latin typeface="Calibri"/>
                <a:cs typeface="Calibri"/>
              </a:rPr>
            </a:br>
            <a:br>
              <a:rPr lang="fr-FR" sz="2000" dirty="0">
                <a:latin typeface="Calibri"/>
                <a:cs typeface="Calibri"/>
              </a:rPr>
            </a:br>
            <a:br>
              <a:rPr lang="fr-FR" sz="2000" dirty="0">
                <a:latin typeface="Calibri"/>
                <a:cs typeface="Calibri"/>
              </a:rPr>
            </a:br>
            <a:br>
              <a:rPr lang="en-US" dirty="0"/>
            </a:br>
            <a:endParaRPr lang="fr-FR" sz="2000" dirty="0">
              <a:latin typeface="Calibri"/>
              <a:cs typeface="Calibri"/>
            </a:endParaRPr>
          </a:p>
        </p:txBody>
      </p:sp>
      <p:sp>
        <p:nvSpPr>
          <p:cNvPr id="5" name="TextBox 1">
            <a:extLst>
              <a:ext uri="{FF2B5EF4-FFF2-40B4-BE49-F238E27FC236}">
                <a16:creationId xmlns:a16="http://schemas.microsoft.com/office/drawing/2014/main" id="{1DEFA40C-401E-E14C-200C-94C0709789B6}"/>
              </a:ext>
            </a:extLst>
          </p:cNvPr>
          <p:cNvSpPr txBox="1"/>
          <p:nvPr/>
        </p:nvSpPr>
        <p:spPr>
          <a:xfrm>
            <a:off x="133061" y="697304"/>
            <a:ext cx="1115695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None/>
            </a:pPr>
            <a:r>
              <a:rPr lang="fr-FR" sz="1800" b="1" dirty="0">
                <a:solidFill>
                  <a:srgbClr val="0096DE"/>
                </a:solidFill>
                <a:latin typeface="+mj-lt"/>
                <a:ea typeface="+mj-ea"/>
                <a:cs typeface="+mj-cs"/>
              </a:rPr>
              <a:t>Retour d’expérience avec le succès du Léman Express</a:t>
            </a:r>
          </a:p>
        </p:txBody>
      </p:sp>
      <p:pic>
        <p:nvPicPr>
          <p:cNvPr id="6" name="Image 5">
            <a:extLst>
              <a:ext uri="{FF2B5EF4-FFF2-40B4-BE49-F238E27FC236}">
                <a16:creationId xmlns:a16="http://schemas.microsoft.com/office/drawing/2014/main" id="{20B77C2C-B6E7-7D51-9D01-44972541EBE1}"/>
              </a:ext>
            </a:extLst>
          </p:cNvPr>
          <p:cNvPicPr>
            <a:picLocks noChangeAspect="1"/>
          </p:cNvPicPr>
          <p:nvPr/>
        </p:nvPicPr>
        <p:blipFill>
          <a:blip r:embed="rId3"/>
          <a:srcRect l="24294" t="1" b="14430"/>
          <a:stretch/>
        </p:blipFill>
        <p:spPr>
          <a:xfrm>
            <a:off x="5846205" y="1501951"/>
            <a:ext cx="5921867" cy="4281962"/>
          </a:xfrm>
          <a:prstGeom prst="rect">
            <a:avLst/>
          </a:prstGeom>
        </p:spPr>
      </p:pic>
      <p:sp>
        <p:nvSpPr>
          <p:cNvPr id="7" name="ZoneTexte 6">
            <a:extLst>
              <a:ext uri="{FF2B5EF4-FFF2-40B4-BE49-F238E27FC236}">
                <a16:creationId xmlns:a16="http://schemas.microsoft.com/office/drawing/2014/main" id="{EE9FDA18-57E8-1C02-181D-1496E20579C3}"/>
              </a:ext>
            </a:extLst>
          </p:cNvPr>
          <p:cNvSpPr txBox="1"/>
          <p:nvPr/>
        </p:nvSpPr>
        <p:spPr>
          <a:xfrm>
            <a:off x="405172" y="1101375"/>
            <a:ext cx="5202790" cy="4794389"/>
          </a:xfrm>
          <a:prstGeom prst="rect">
            <a:avLst/>
          </a:prstGeom>
          <a:noFill/>
        </p:spPr>
        <p:txBody>
          <a:bodyPr wrap="square">
            <a:spAutoFit/>
          </a:bodyPr>
          <a:lstStyle/>
          <a:p>
            <a:endParaRPr lang="fr-FR" sz="1455" b="1" dirty="0"/>
          </a:p>
          <a:p>
            <a:r>
              <a:rPr lang="fr-FR" sz="1455" dirty="0"/>
              <a:t>Un périmètre large pour irriguer le territoire</a:t>
            </a:r>
          </a:p>
          <a:p>
            <a:endParaRPr lang="fr-FR" sz="1455" dirty="0"/>
          </a:p>
          <a:p>
            <a:r>
              <a:rPr lang="fr-FR" sz="1455" dirty="0"/>
              <a:t>Une intégration tarifaire avec Léman </a:t>
            </a:r>
            <a:r>
              <a:rPr lang="fr-FR" sz="1455" dirty="0" err="1"/>
              <a:t>Pass</a:t>
            </a:r>
            <a:r>
              <a:rPr lang="fr-FR" sz="1455" dirty="0"/>
              <a:t> pour faciliter le report modal</a:t>
            </a:r>
          </a:p>
          <a:p>
            <a:endParaRPr lang="fr-FR" sz="1455" dirty="0"/>
          </a:p>
          <a:p>
            <a:r>
              <a:rPr lang="fr-FR" sz="1455" dirty="0"/>
              <a:t>Un succès de fréquentation: </a:t>
            </a:r>
          </a:p>
          <a:p>
            <a:endParaRPr lang="fr-FR" sz="1455" dirty="0"/>
          </a:p>
          <a:p>
            <a:r>
              <a:rPr lang="fr-FR" sz="1455" dirty="0"/>
              <a:t>Inauguré en décembre 2019 avec un objectif de fréquentation de 50 000 voyageurs/jour à moyen terme.</a:t>
            </a:r>
          </a:p>
          <a:p>
            <a:r>
              <a:rPr lang="fr-FR" sz="1455" dirty="0"/>
              <a:t> </a:t>
            </a:r>
          </a:p>
          <a:p>
            <a:r>
              <a:rPr lang="fr-FR" sz="1455" dirty="0"/>
              <a:t>Le LEX atteint des pics de fréquentation autour de 70 000 voyageurs/jour fin 2024. </a:t>
            </a:r>
          </a:p>
          <a:p>
            <a:endParaRPr lang="fr-FR" sz="1455" dirty="0"/>
          </a:p>
          <a:p>
            <a:endParaRPr lang="fr-FR" sz="1455" dirty="0"/>
          </a:p>
          <a:p>
            <a:r>
              <a:rPr lang="fr-FR" sz="1455" b="1" dirty="0"/>
              <a:t>Le territoire alpin accueille 3 projets de SERM sur les 6 SERM de la Région : SERM de Chambéry, de Grenoble et du Franco Suisse. </a:t>
            </a:r>
          </a:p>
          <a:p>
            <a:endParaRPr lang="fr-FR" sz="1455" b="1" dirty="0"/>
          </a:p>
          <a:p>
            <a:r>
              <a:rPr lang="fr-FR" sz="1455" b="1" dirty="0"/>
              <a:t>Les mobilités alpines bénéficieront donc pleinement du dispositif SERM en Région.</a:t>
            </a:r>
          </a:p>
        </p:txBody>
      </p:sp>
    </p:spTree>
    <p:extLst>
      <p:ext uri="{BB962C8B-B14F-4D97-AF65-F5344CB8AC3E}">
        <p14:creationId xmlns:p14="http://schemas.microsoft.com/office/powerpoint/2010/main" val="1552830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91EA63-1825-6EEE-5BFB-8453FCA3C92C}"/>
              </a:ext>
            </a:extLst>
          </p:cNvPr>
          <p:cNvSpPr>
            <a:spLocks noGrp="1"/>
          </p:cNvSpPr>
          <p:nvPr>
            <p:ph type="title"/>
          </p:nvPr>
        </p:nvSpPr>
        <p:spPr>
          <a:xfrm>
            <a:off x="320897" y="782110"/>
            <a:ext cx="7905491" cy="446276"/>
          </a:xfrm>
        </p:spPr>
        <p:txBody>
          <a:bodyPr/>
          <a:lstStyle/>
          <a:p>
            <a:pPr rtl="0"/>
            <a:r>
              <a:rPr lang="fr-FR" altLang="fr-FR" sz="2900" b="1" kern="1200" dirty="0">
                <a:solidFill>
                  <a:srgbClr val="0096DE"/>
                </a:solidFill>
                <a:latin typeface="+mj-lt"/>
                <a:cs typeface="+mj-cs"/>
              </a:rPr>
              <a:t>L</a:t>
            </a:r>
            <a:r>
              <a:rPr lang="fr-FR" altLang="fr-FR" sz="2900" b="1" kern="1200" dirty="0" bmk="">
                <a:solidFill>
                  <a:srgbClr val="0096DE"/>
                </a:solidFill>
                <a:latin typeface="+mj-lt"/>
                <a:cs typeface="+mj-cs"/>
              </a:rPr>
              <a:t>a préparation des JOP 2030 : volet Mobilité</a:t>
            </a:r>
            <a:endParaRPr lang="fr-FR" sz="2900" b="1" kern="1200" dirty="0">
              <a:solidFill>
                <a:srgbClr val="0096DE"/>
              </a:solidFill>
              <a:latin typeface="+mj-lt"/>
              <a:cs typeface="+mj-cs"/>
            </a:endParaRPr>
          </a:p>
        </p:txBody>
      </p:sp>
      <p:sp>
        <p:nvSpPr>
          <p:cNvPr id="4" name="Rectangle 1">
            <a:extLst>
              <a:ext uri="{FF2B5EF4-FFF2-40B4-BE49-F238E27FC236}">
                <a16:creationId xmlns:a16="http://schemas.microsoft.com/office/drawing/2014/main" id="{C4D092A3-DE19-162A-C0C7-C6CF428C36E5}"/>
              </a:ext>
            </a:extLst>
          </p:cNvPr>
          <p:cNvSpPr>
            <a:spLocks noGrp="1" noChangeArrowheads="1"/>
          </p:cNvSpPr>
          <p:nvPr>
            <p:ph type="body" idx="1"/>
          </p:nvPr>
        </p:nvSpPr>
        <p:spPr bwMode="auto">
          <a:xfrm>
            <a:off x="135200" y="1398415"/>
            <a:ext cx="11644353" cy="442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3601" tIns="92386" rIns="55449" bIns="23097" numCol="1" anchor="ctr" anchorCtr="0" compatLnSpc="1">
            <a:prstTxWarp prst="textNoShape">
              <a:avLst/>
            </a:prstTxWarp>
            <a:spAutoFit/>
          </a:bodyPr>
          <a:lstStyle>
            <a:lvl1pPr algn="l" rtl="0" eaLnBrk="0" fontAlgn="base" hangingPunct="0">
              <a:spcBef>
                <a:spcPct val="0"/>
              </a:spcBef>
              <a:spcAft>
                <a:spcPct val="0"/>
              </a:spcAft>
              <a:tabLst>
                <a:tab pos="539750" algn="l"/>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539750" algn="l"/>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539750" algn="l"/>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539750" algn="l"/>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539750" algn="l"/>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539750" algn="l"/>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539750" algn="l"/>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539750" algn="l"/>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algn="just" defTabSz="554492">
              <a:tabLst>
                <a:tab pos="327304" algn="l"/>
              </a:tabLst>
            </a:pPr>
            <a:r>
              <a:rPr lang="fr-FR" altLang="fr-FR" sz="1400" dirty="0">
                <a:latin typeface="+mj-lt"/>
                <a:ea typeface="Times New Roman" panose="02020603050405020304" pitchFamily="18" charset="0"/>
                <a:cs typeface="Times New Roman" panose="02020603050405020304" pitchFamily="18" charset="0"/>
              </a:rPr>
              <a:t>Le concept directeur du volet mobilité s’articule autour du recours à l’infrastructure de transport existante et son optimisation raisonnée. </a:t>
            </a:r>
          </a:p>
          <a:p>
            <a:pPr algn="just" defTabSz="554492">
              <a:tabLst>
                <a:tab pos="327304" algn="l"/>
              </a:tabLst>
            </a:pPr>
            <a:endParaRPr lang="fr-FR" altLang="fr-FR" sz="1400" dirty="0">
              <a:latin typeface="+mj-lt"/>
            </a:endParaRPr>
          </a:p>
          <a:p>
            <a:pPr algn="just" defTabSz="554492">
              <a:tabLst>
                <a:tab pos="327304" algn="l"/>
              </a:tabLst>
            </a:pPr>
            <a:r>
              <a:rPr lang="fr-FR" altLang="fr-FR" sz="1400" dirty="0">
                <a:latin typeface="+mj-lt"/>
                <a:ea typeface="Times New Roman" panose="02020603050405020304" pitchFamily="18" charset="0"/>
                <a:cs typeface="Times New Roman" panose="02020603050405020304" pitchFamily="18" charset="0"/>
              </a:rPr>
              <a:t>Le réseau ferroviaire national à grande vitesse irrigue parfaitement le périmètre olympique, aisément accessible depuis les principales métropoles européennes. La desserte interne est assurée par une épine dorsale ferroviaire, ainsi que des infrastructures routières et autoroutières de haute capacité qui constitue l’un des réseaux les plus performants d’Europe pour accéder à la montagne. Les équipements de transports tels que les parkings et les gares routières, nécessitant un dimensionnement conséquent pour répondre aux flux exceptionnels générés par les JOP 2030, seront aménagés de façon provisoire afin d’en limiter l’impact environnemental.</a:t>
            </a:r>
          </a:p>
          <a:p>
            <a:pPr algn="just" defTabSz="554492">
              <a:tabLst>
                <a:tab pos="327304" algn="l"/>
              </a:tabLst>
            </a:pPr>
            <a:endParaRPr lang="fr-FR" altLang="fr-FR" sz="1400" dirty="0">
              <a:latin typeface="+mj-lt"/>
            </a:endParaRPr>
          </a:p>
          <a:p>
            <a:pPr algn="just" defTabSz="554492">
              <a:tabLst>
                <a:tab pos="327304" algn="l"/>
              </a:tabLst>
            </a:pPr>
            <a:r>
              <a:rPr lang="fr-FR" altLang="fr-FR" sz="1400" dirty="0">
                <a:latin typeface="+mj-lt"/>
                <a:ea typeface="Times New Roman" panose="02020603050405020304" pitchFamily="18" charset="0"/>
                <a:cs typeface="Times New Roman" panose="02020603050405020304" pitchFamily="18" charset="0"/>
              </a:rPr>
              <a:t>Cette stratégie contribue ainsi à atteindre l’objectif d’empreinte écologique positive par la préservation des ressources naturelles et la durabilité d’investissements d’infrastructures promouvant des solutions de transports écologiques et répondant aux besoins futurs de la population.</a:t>
            </a:r>
          </a:p>
          <a:p>
            <a:pPr algn="just" defTabSz="554492">
              <a:tabLst>
                <a:tab pos="327304" algn="l"/>
              </a:tabLst>
            </a:pPr>
            <a:endParaRPr lang="fr-FR" altLang="fr-FR" sz="1400" dirty="0">
              <a:latin typeface="+mj-lt"/>
            </a:endParaRPr>
          </a:p>
          <a:p>
            <a:pPr algn="just" defTabSz="554492">
              <a:tabLst>
                <a:tab pos="327304" algn="l"/>
              </a:tabLst>
            </a:pPr>
            <a:r>
              <a:rPr lang="fr-FR" altLang="fr-FR" sz="1400" b="1" u="sng" dirty="0">
                <a:latin typeface="+mj-lt"/>
                <a:ea typeface="Times New Roman" panose="02020603050405020304" pitchFamily="18" charset="0"/>
                <a:cs typeface="Times New Roman" panose="02020603050405020304" pitchFamily="18" charset="0"/>
              </a:rPr>
              <a:t>Le plan de transport que proposera le COJOP s’articulera autour de trois points clés :</a:t>
            </a:r>
          </a:p>
          <a:p>
            <a:pPr algn="just" defTabSz="554492">
              <a:tabLst>
                <a:tab pos="327304" algn="l"/>
              </a:tabLst>
            </a:pPr>
            <a:endParaRPr lang="fr-FR" altLang="fr-FR" sz="1400" dirty="0">
              <a:latin typeface="+mj-lt"/>
            </a:endParaRPr>
          </a:p>
          <a:p>
            <a:pPr marL="173279" indent="-173279" algn="just" defTabSz="554492">
              <a:buFont typeface="Courier New" panose="02070309020205020404" pitchFamily="49" charset="0"/>
              <a:buChar char="o"/>
              <a:tabLst>
                <a:tab pos="327304" algn="l"/>
              </a:tabLst>
            </a:pPr>
            <a:r>
              <a:rPr lang="fr-FR" altLang="fr-FR" sz="1400" b="1" dirty="0">
                <a:latin typeface="+mj-lt"/>
                <a:ea typeface="Times New Roman" panose="02020603050405020304" pitchFamily="18" charset="0"/>
                <a:cs typeface="Times New Roman" panose="02020603050405020304" pitchFamily="18" charset="0"/>
              </a:rPr>
              <a:t> La mise en œuvre de services de transport dédiés, sûrs, fiables, performants et adaptés aux besoins spécifiques de chaque groupe de clients des Jeux</a:t>
            </a:r>
          </a:p>
          <a:p>
            <a:pPr algn="just" defTabSz="554492">
              <a:tabLst>
                <a:tab pos="327304" algn="l"/>
              </a:tabLst>
            </a:pPr>
            <a:endParaRPr lang="fr-FR" altLang="fr-FR" sz="1400" b="1" dirty="0">
              <a:latin typeface="+mj-lt"/>
            </a:endParaRPr>
          </a:p>
          <a:p>
            <a:pPr marL="173279" indent="-173279" algn="just" defTabSz="554492">
              <a:buFont typeface="Courier New" panose="02070309020205020404" pitchFamily="49" charset="0"/>
              <a:buChar char="o"/>
              <a:tabLst>
                <a:tab pos="327304" algn="l"/>
              </a:tabLst>
            </a:pPr>
            <a:r>
              <a:rPr lang="fr-FR" altLang="fr-FR" sz="1400" b="1" dirty="0">
                <a:latin typeface="+mj-lt"/>
                <a:ea typeface="Times New Roman" panose="02020603050405020304" pitchFamily="18" charset="0"/>
                <a:cs typeface="Times New Roman" panose="02020603050405020304" pitchFamily="18" charset="0"/>
              </a:rPr>
              <a:t>L’amélioration d’un dispositif d’infrastructures largement existant pour permettre le développement de services de transport répondant aux besoins spécifiques de chaque groupe de clients des Jeux </a:t>
            </a:r>
          </a:p>
          <a:p>
            <a:pPr algn="just" defTabSz="554492">
              <a:tabLst>
                <a:tab pos="327304" algn="l"/>
              </a:tabLst>
            </a:pPr>
            <a:endParaRPr lang="fr-FR" altLang="fr-FR" sz="1400" b="1" dirty="0">
              <a:latin typeface="+mj-lt"/>
              <a:ea typeface="Times New Roman" panose="02020603050405020304" pitchFamily="18" charset="0"/>
              <a:cs typeface="Times New Roman" panose="02020603050405020304" pitchFamily="18" charset="0"/>
            </a:endParaRPr>
          </a:p>
          <a:p>
            <a:pPr marL="173279" indent="-173279" algn="just" defTabSz="554492">
              <a:buFont typeface="Courier New" panose="02070309020205020404" pitchFamily="49" charset="0"/>
              <a:buChar char="o"/>
              <a:tabLst>
                <a:tab pos="327304" algn="l"/>
              </a:tabLst>
            </a:pPr>
            <a:r>
              <a:rPr lang="fr-FR" altLang="fr-FR" sz="1400" b="1" dirty="0">
                <a:latin typeface="+mj-lt"/>
                <a:ea typeface="Times New Roman" panose="02020603050405020304" pitchFamily="18" charset="0"/>
                <a:cs typeface="Times New Roman" panose="02020603050405020304" pitchFamily="18" charset="0"/>
              </a:rPr>
              <a:t>Le développement d’un système intégré de réseaux de Transports Publics connectés entre eux, réunissant les trains, les bus urbains et les navettes d’autocars desservant les sites olympiques, à l’usage des spectateurs et de la main d’œuvre </a:t>
            </a:r>
            <a:endParaRPr lang="fr-FR" altLang="fr-FR" sz="1400" b="1" dirty="0">
              <a:latin typeface="+mj-lt"/>
            </a:endParaRPr>
          </a:p>
        </p:txBody>
      </p:sp>
      <p:sp>
        <p:nvSpPr>
          <p:cNvPr id="11" name="Titre 1">
            <a:extLst>
              <a:ext uri="{FF2B5EF4-FFF2-40B4-BE49-F238E27FC236}">
                <a16:creationId xmlns:a16="http://schemas.microsoft.com/office/drawing/2014/main" id="{AA4DBFAB-5D82-6019-93BD-BCB5A4DCF585}"/>
              </a:ext>
            </a:extLst>
          </p:cNvPr>
          <p:cNvSpPr txBox="1">
            <a:spLocks/>
          </p:cNvSpPr>
          <p:nvPr/>
        </p:nvSpPr>
        <p:spPr>
          <a:xfrm>
            <a:off x="846400" y="179079"/>
            <a:ext cx="11156950" cy="835025"/>
          </a:xfrm>
          <a:prstGeom prst="rect">
            <a:avLst/>
          </a:prstGeom>
        </p:spPr>
        <p:txBody>
          <a:bodyPr wrap="square" lIns="0" tIns="0" rIns="0" bIns="0">
            <a:normAutofit fontScale="25000" lnSpcReduction="20000"/>
          </a:bodyPr>
          <a:lstStyle>
            <a:lvl1pPr>
              <a:defRPr sz="4950" b="0" i="0">
                <a:solidFill>
                  <a:srgbClr val="009CDD"/>
                </a:solidFill>
                <a:latin typeface="Arial"/>
                <a:ea typeface="+mj-ea"/>
                <a:cs typeface="Arial"/>
              </a:defRPr>
            </a:lvl1pPr>
          </a:lstStyle>
          <a:p>
            <a:pPr algn="r">
              <a:spcBef>
                <a:spcPts val="600"/>
              </a:spcBef>
              <a:spcAft>
                <a:spcPts val="600"/>
              </a:spcAft>
            </a:pPr>
            <a:r>
              <a:rPr lang="fr-FR" sz="11600" b="1" dirty="0">
                <a:solidFill>
                  <a:srgbClr val="0096DE"/>
                </a:solidFill>
                <a:latin typeface="+mj-lt"/>
                <a:cs typeface="+mj-cs"/>
              </a:rPr>
              <a:t>IV. D’autres leviers pour décarboner les trajets vallées-stations</a:t>
            </a:r>
            <a:br>
              <a:rPr lang="fr-FR" sz="2000" kern="0" dirty="0">
                <a:latin typeface="+mn-lt"/>
              </a:rPr>
            </a:br>
            <a:br>
              <a:rPr lang="fr-FR" sz="2000" kern="0" dirty="0">
                <a:latin typeface="Calibri"/>
                <a:cs typeface="Calibri"/>
              </a:rPr>
            </a:br>
            <a:br>
              <a:rPr lang="fr-FR" sz="2000" kern="0" dirty="0">
                <a:latin typeface="Calibri"/>
                <a:cs typeface="Calibri"/>
              </a:rPr>
            </a:br>
            <a:br>
              <a:rPr lang="fr-FR" sz="2000" kern="0" dirty="0">
                <a:latin typeface="Calibri"/>
                <a:cs typeface="Calibri"/>
              </a:rPr>
            </a:br>
            <a:br>
              <a:rPr lang="en-US" kern="0" dirty="0"/>
            </a:br>
            <a:endParaRPr lang="fr-FR" sz="2000" kern="0" dirty="0">
              <a:latin typeface="Calibri"/>
              <a:cs typeface="Calibri"/>
            </a:endParaRPr>
          </a:p>
        </p:txBody>
      </p:sp>
    </p:spTree>
    <p:extLst>
      <p:ext uri="{BB962C8B-B14F-4D97-AF65-F5344CB8AC3E}">
        <p14:creationId xmlns:p14="http://schemas.microsoft.com/office/powerpoint/2010/main" val="283518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182CFF6-43F7-408A-8AE1-C7584BE89C45}"/>
              </a:ext>
            </a:extLst>
          </p:cNvPr>
          <p:cNvPicPr/>
          <p:nvPr/>
        </p:nvPicPr>
        <p:blipFill>
          <a:blip r:embed="rId2"/>
          <a:stretch>
            <a:fillRect/>
          </a:stretch>
        </p:blipFill>
        <p:spPr>
          <a:xfrm>
            <a:off x="0" y="-2210199"/>
            <a:ext cx="12192000" cy="9065721"/>
          </a:xfrm>
          <a:prstGeom prst="rect">
            <a:avLst/>
          </a:prstGeom>
          <a:solidFill>
            <a:schemeClr val="bg1">
              <a:alpha val="19000"/>
            </a:schemeClr>
          </a:solidFill>
        </p:spPr>
      </p:pic>
      <p:sp>
        <p:nvSpPr>
          <p:cNvPr id="3" name="Titre 1">
            <a:extLst>
              <a:ext uri="{FF2B5EF4-FFF2-40B4-BE49-F238E27FC236}">
                <a16:creationId xmlns:a16="http://schemas.microsoft.com/office/drawing/2014/main" id="{FCC7A88D-46A8-5288-2BF9-7D9AC4A99ECB}"/>
              </a:ext>
            </a:extLst>
          </p:cNvPr>
          <p:cNvSpPr txBox="1">
            <a:spLocks/>
          </p:cNvSpPr>
          <p:nvPr/>
        </p:nvSpPr>
        <p:spPr>
          <a:xfrm>
            <a:off x="2365501" y="5377315"/>
            <a:ext cx="9428251" cy="83502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600"/>
              </a:spcBef>
              <a:spcAft>
                <a:spcPts val="600"/>
              </a:spcAft>
            </a:pP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br>
              <a:rPr lang="fr-FR" sz="14400" b="1" cap="all" dirty="0">
                <a:latin typeface="Calibri"/>
                <a:ea typeface="+mn-ea"/>
                <a:cs typeface="Calibri"/>
              </a:rPr>
            </a:br>
            <a:r>
              <a:rPr lang="fr-FR" sz="14400" b="1" dirty="0">
                <a:solidFill>
                  <a:schemeClr val="bg1"/>
                </a:solidFill>
              </a:rPr>
              <a:t>I. Enjeux de la décarbonation des Cars Région</a:t>
            </a:r>
            <a:br>
              <a:rPr lang="fr-FR" sz="14400" b="1" dirty="0">
                <a:latin typeface="+mn-lt"/>
                <a:ea typeface="+mn-ea"/>
                <a:cs typeface="+mn-cs"/>
              </a:rPr>
            </a:br>
            <a:br>
              <a:rPr lang="fr-FR" sz="2000" dirty="0">
                <a:latin typeface="+mn-lt"/>
              </a:rPr>
            </a:br>
            <a:br>
              <a:rPr lang="fr-FR" sz="2000" dirty="0">
                <a:latin typeface="Calibri"/>
                <a:cs typeface="Calibri"/>
              </a:rPr>
            </a:br>
            <a:br>
              <a:rPr lang="fr-FR" sz="2000" dirty="0">
                <a:latin typeface="Calibri"/>
                <a:cs typeface="Calibri"/>
              </a:rPr>
            </a:br>
            <a:br>
              <a:rPr lang="fr-FR" sz="2000" dirty="0">
                <a:latin typeface="Calibri"/>
                <a:cs typeface="Calibri"/>
              </a:rPr>
            </a:br>
            <a:br>
              <a:rPr lang="en-US" dirty="0"/>
            </a:br>
            <a:endParaRPr lang="fr-FR" sz="2000" dirty="0">
              <a:latin typeface="Calibri"/>
              <a:cs typeface="Calibri"/>
            </a:endParaRPr>
          </a:p>
        </p:txBody>
      </p:sp>
    </p:spTree>
    <p:extLst>
      <p:ext uri="{BB962C8B-B14F-4D97-AF65-F5344CB8AC3E}">
        <p14:creationId xmlns:p14="http://schemas.microsoft.com/office/powerpoint/2010/main" val="156974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17D9E-60F1-023C-2391-94501BD4CF56}"/>
            </a:ext>
          </a:extLst>
        </p:cNvPr>
        <p:cNvGrpSpPr/>
        <p:nvPr/>
      </p:nvGrpSpPr>
      <p:grpSpPr>
        <a:xfrm>
          <a:off x="0" y="0"/>
          <a:ext cx="0" cy="0"/>
          <a:chOff x="0" y="0"/>
          <a:chExt cx="0" cy="0"/>
        </a:xfrm>
      </p:grpSpPr>
      <p:sp>
        <p:nvSpPr>
          <p:cNvPr id="12" name="TextBox 1">
            <a:extLst>
              <a:ext uri="{FF2B5EF4-FFF2-40B4-BE49-F238E27FC236}">
                <a16:creationId xmlns:a16="http://schemas.microsoft.com/office/drawing/2014/main" id="{1E85BAEB-E6E4-9CD8-16C5-E8AC3654CFF1}"/>
              </a:ext>
            </a:extLst>
          </p:cNvPr>
          <p:cNvSpPr txBox="1"/>
          <p:nvPr/>
        </p:nvSpPr>
        <p:spPr>
          <a:xfrm>
            <a:off x="114011" y="2833743"/>
            <a:ext cx="8344189" cy="5909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r">
              <a:lnSpc>
                <a:spcPct val="90000"/>
              </a:lnSpc>
              <a:spcBef>
                <a:spcPts val="600"/>
              </a:spcBef>
              <a:spcAft>
                <a:spcPts val="600"/>
              </a:spcAft>
            </a:pPr>
            <a:r>
              <a:rPr lang="fr-FR" sz="3600" b="1" dirty="0">
                <a:solidFill>
                  <a:srgbClr val="0096DE"/>
                </a:solidFill>
                <a:latin typeface="Calibri"/>
                <a:cs typeface="Calibri"/>
              </a:rPr>
              <a:t>Merci de votre attention</a:t>
            </a:r>
          </a:p>
        </p:txBody>
      </p:sp>
    </p:spTree>
    <p:extLst>
      <p:ext uri="{BB962C8B-B14F-4D97-AF65-F5344CB8AC3E}">
        <p14:creationId xmlns:p14="http://schemas.microsoft.com/office/powerpoint/2010/main" val="335500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F3A67-0B95-E9DE-7FDB-1CF95F2FD7E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4F60824-C77E-9855-AF14-A8561CF9C840}"/>
              </a:ext>
            </a:extLst>
          </p:cNvPr>
          <p:cNvSpPr>
            <a:spLocks noGrp="1"/>
          </p:cNvSpPr>
          <p:nvPr>
            <p:ph type="title" idx="4294967295"/>
          </p:nvPr>
        </p:nvSpPr>
        <p:spPr>
          <a:xfrm>
            <a:off x="1035050" y="95799"/>
            <a:ext cx="11156950" cy="835025"/>
          </a:xfrm>
        </p:spPr>
        <p:txBody>
          <a:bodyPr>
            <a:normAutofit fontScale="90000"/>
          </a:bodyPr>
          <a:lstStyle/>
          <a:p>
            <a:pPr algn="r">
              <a:spcBef>
                <a:spcPts val="600"/>
              </a:spcBef>
              <a:spcAft>
                <a:spcPts val="600"/>
              </a:spcAft>
            </a:pP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r>
              <a:rPr lang="fr-FR" sz="3200" b="1" dirty="0">
                <a:solidFill>
                  <a:srgbClr val="0096DE"/>
                </a:solidFill>
              </a:rPr>
              <a:t>I. Enjeux de la décarbonation des Cars Région</a:t>
            </a:r>
            <a:br>
              <a:rPr lang="fr-FR" sz="3100" b="1" dirty="0">
                <a:latin typeface="+mn-lt"/>
                <a:ea typeface="+mn-ea"/>
                <a:cs typeface="+mn-cs"/>
              </a:rPr>
            </a:br>
            <a:br>
              <a:rPr lang="fr-FR" sz="2000" dirty="0">
                <a:latin typeface="+mn-lt"/>
              </a:rPr>
            </a:br>
            <a:br>
              <a:rPr lang="fr-FR" sz="2000" dirty="0">
                <a:latin typeface="Calibri"/>
                <a:cs typeface="Calibri"/>
              </a:rPr>
            </a:br>
            <a:br>
              <a:rPr lang="fr-FR" sz="2000" dirty="0">
                <a:latin typeface="Calibri"/>
                <a:cs typeface="Calibri"/>
              </a:rPr>
            </a:br>
            <a:br>
              <a:rPr lang="fr-FR" sz="2000" dirty="0">
                <a:latin typeface="Calibri"/>
                <a:cs typeface="Calibri"/>
              </a:rPr>
            </a:br>
            <a:br>
              <a:rPr lang="en-US" dirty="0"/>
            </a:br>
            <a:endParaRPr lang="fr-FR" sz="2000" dirty="0">
              <a:latin typeface="Calibri"/>
              <a:cs typeface="Calibri"/>
            </a:endParaRPr>
          </a:p>
        </p:txBody>
      </p:sp>
      <p:pic>
        <p:nvPicPr>
          <p:cNvPr id="3" name="Image 2">
            <a:extLst>
              <a:ext uri="{FF2B5EF4-FFF2-40B4-BE49-F238E27FC236}">
                <a16:creationId xmlns:a16="http://schemas.microsoft.com/office/drawing/2014/main" id="{E7D98215-113F-2850-383A-A38424355C55}"/>
              </a:ext>
            </a:extLst>
          </p:cNvPr>
          <p:cNvPicPr>
            <a:picLocks noChangeAspect="1"/>
          </p:cNvPicPr>
          <p:nvPr/>
        </p:nvPicPr>
        <p:blipFill>
          <a:blip r:embed="rId3"/>
          <a:stretch>
            <a:fillRect/>
          </a:stretch>
        </p:blipFill>
        <p:spPr>
          <a:xfrm>
            <a:off x="5987559" y="806505"/>
            <a:ext cx="4769832" cy="4997341"/>
          </a:xfrm>
          <a:prstGeom prst="rect">
            <a:avLst/>
          </a:prstGeom>
        </p:spPr>
      </p:pic>
      <p:sp>
        <p:nvSpPr>
          <p:cNvPr id="4" name="TextBox 1">
            <a:extLst>
              <a:ext uri="{FF2B5EF4-FFF2-40B4-BE49-F238E27FC236}">
                <a16:creationId xmlns:a16="http://schemas.microsoft.com/office/drawing/2014/main" id="{D6437A09-2BE1-83A9-74FE-70C525CA7630}"/>
              </a:ext>
            </a:extLst>
          </p:cNvPr>
          <p:cNvSpPr txBox="1"/>
          <p:nvPr/>
        </p:nvSpPr>
        <p:spPr>
          <a:xfrm>
            <a:off x="152111" y="995199"/>
            <a:ext cx="537538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fr-FR" sz="1800" b="1" dirty="0">
                <a:solidFill>
                  <a:srgbClr val="0096DE"/>
                </a:solidFill>
              </a:rPr>
              <a:t>La mobilité en Auvergne-Rhône-Alpes</a:t>
            </a:r>
          </a:p>
          <a:p>
            <a:pPr lvl="1"/>
            <a:endParaRPr lang="fr-FR" b="1" dirty="0">
              <a:cs typeface="Calibri"/>
            </a:endParaRPr>
          </a:p>
        </p:txBody>
      </p:sp>
    </p:spTree>
    <p:extLst>
      <p:ext uri="{BB962C8B-B14F-4D97-AF65-F5344CB8AC3E}">
        <p14:creationId xmlns:p14="http://schemas.microsoft.com/office/powerpoint/2010/main" val="83030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F74EB-9928-3759-4F23-DEDCFD439D5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862C5CF-38E8-08EA-4EC6-7F75FEC6D3B8}"/>
              </a:ext>
            </a:extLst>
          </p:cNvPr>
          <p:cNvSpPr>
            <a:spLocks noGrp="1"/>
          </p:cNvSpPr>
          <p:nvPr>
            <p:ph type="title" idx="4294967295"/>
          </p:nvPr>
        </p:nvSpPr>
        <p:spPr>
          <a:xfrm>
            <a:off x="1035050" y="95799"/>
            <a:ext cx="11156950" cy="835025"/>
          </a:xfrm>
        </p:spPr>
        <p:txBody>
          <a:bodyPr>
            <a:normAutofit fontScale="90000"/>
          </a:bodyPr>
          <a:lstStyle/>
          <a:p>
            <a:pPr algn="r">
              <a:spcBef>
                <a:spcPts val="600"/>
              </a:spcBef>
              <a:spcAft>
                <a:spcPts val="600"/>
              </a:spcAft>
            </a:pP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r>
              <a:rPr lang="fr-FR" sz="3200" b="1" dirty="0">
                <a:solidFill>
                  <a:srgbClr val="0096DE"/>
                </a:solidFill>
              </a:rPr>
              <a:t>I. Enjeux de la décarbonation des Cars Région</a:t>
            </a:r>
            <a:br>
              <a:rPr lang="fr-FR" sz="3100" b="1" dirty="0">
                <a:latin typeface="+mn-lt"/>
                <a:ea typeface="+mn-ea"/>
                <a:cs typeface="+mn-cs"/>
              </a:rPr>
            </a:br>
            <a:br>
              <a:rPr lang="fr-FR" sz="2000" dirty="0">
                <a:latin typeface="+mn-lt"/>
              </a:rPr>
            </a:br>
            <a:br>
              <a:rPr lang="fr-FR" sz="2000" dirty="0">
                <a:latin typeface="Calibri"/>
                <a:cs typeface="Calibri"/>
              </a:rPr>
            </a:br>
            <a:br>
              <a:rPr lang="fr-FR" sz="2000" dirty="0">
                <a:latin typeface="Calibri"/>
                <a:cs typeface="Calibri"/>
              </a:rPr>
            </a:br>
            <a:br>
              <a:rPr lang="fr-FR" sz="2000" dirty="0">
                <a:latin typeface="Calibri"/>
                <a:cs typeface="Calibri"/>
              </a:rPr>
            </a:br>
            <a:br>
              <a:rPr lang="en-US" dirty="0"/>
            </a:br>
            <a:endParaRPr lang="fr-FR" sz="2000" dirty="0">
              <a:latin typeface="Calibri"/>
              <a:cs typeface="Calibri"/>
            </a:endParaRPr>
          </a:p>
        </p:txBody>
      </p:sp>
      <p:pic>
        <p:nvPicPr>
          <p:cNvPr id="3" name="Image 2">
            <a:extLst>
              <a:ext uri="{FF2B5EF4-FFF2-40B4-BE49-F238E27FC236}">
                <a16:creationId xmlns:a16="http://schemas.microsoft.com/office/drawing/2014/main" id="{186FA6BD-1A07-0798-730B-D7F69EAF94CE}"/>
              </a:ext>
            </a:extLst>
          </p:cNvPr>
          <p:cNvPicPr>
            <a:picLocks noChangeAspect="1"/>
          </p:cNvPicPr>
          <p:nvPr/>
        </p:nvPicPr>
        <p:blipFill>
          <a:blip r:embed="rId3"/>
          <a:stretch>
            <a:fillRect/>
          </a:stretch>
        </p:blipFill>
        <p:spPr>
          <a:xfrm>
            <a:off x="200063" y="614975"/>
            <a:ext cx="5498722" cy="4164179"/>
          </a:xfrm>
          <a:prstGeom prst="rect">
            <a:avLst/>
          </a:prstGeom>
        </p:spPr>
      </p:pic>
      <p:pic>
        <p:nvPicPr>
          <p:cNvPr id="5" name="Image 4">
            <a:extLst>
              <a:ext uri="{FF2B5EF4-FFF2-40B4-BE49-F238E27FC236}">
                <a16:creationId xmlns:a16="http://schemas.microsoft.com/office/drawing/2014/main" id="{EA26F561-5596-B699-8D65-2F1BD3B52112}"/>
              </a:ext>
            </a:extLst>
          </p:cNvPr>
          <p:cNvPicPr>
            <a:picLocks noChangeAspect="1"/>
          </p:cNvPicPr>
          <p:nvPr/>
        </p:nvPicPr>
        <p:blipFill>
          <a:blip r:embed="rId4"/>
          <a:stretch>
            <a:fillRect/>
          </a:stretch>
        </p:blipFill>
        <p:spPr>
          <a:xfrm>
            <a:off x="6407491" y="1911626"/>
            <a:ext cx="5222751" cy="3979347"/>
          </a:xfrm>
          <a:prstGeom prst="rect">
            <a:avLst/>
          </a:prstGeom>
        </p:spPr>
      </p:pic>
    </p:spTree>
    <p:extLst>
      <p:ext uri="{BB962C8B-B14F-4D97-AF65-F5344CB8AC3E}">
        <p14:creationId xmlns:p14="http://schemas.microsoft.com/office/powerpoint/2010/main" val="408742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0F18F-1012-450A-B3F8-0163780CFA74}"/>
              </a:ext>
            </a:extLst>
          </p:cNvPr>
          <p:cNvSpPr>
            <a:spLocks noGrp="1"/>
          </p:cNvSpPr>
          <p:nvPr>
            <p:ph type="title" idx="4294967295"/>
          </p:nvPr>
        </p:nvSpPr>
        <p:spPr>
          <a:xfrm>
            <a:off x="1035050" y="95799"/>
            <a:ext cx="11156950" cy="835025"/>
          </a:xfrm>
        </p:spPr>
        <p:txBody>
          <a:bodyPr>
            <a:normAutofit fontScale="90000"/>
          </a:bodyPr>
          <a:lstStyle/>
          <a:p>
            <a:pPr algn="r">
              <a:spcBef>
                <a:spcPts val="600"/>
              </a:spcBef>
              <a:spcAft>
                <a:spcPts val="600"/>
              </a:spcAft>
            </a:pP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r>
              <a:rPr lang="fr-FR" sz="3200" b="1" dirty="0">
                <a:solidFill>
                  <a:srgbClr val="0096DE"/>
                </a:solidFill>
              </a:rPr>
              <a:t>I. Enjeux de la décarbonation des Cars Région</a:t>
            </a:r>
            <a:br>
              <a:rPr lang="fr-FR" sz="3100" b="1" dirty="0">
                <a:latin typeface="+mn-lt"/>
                <a:ea typeface="+mn-ea"/>
                <a:cs typeface="+mn-cs"/>
              </a:rPr>
            </a:br>
            <a:br>
              <a:rPr lang="fr-FR" sz="2000" dirty="0">
                <a:latin typeface="+mn-lt"/>
              </a:rPr>
            </a:br>
            <a:br>
              <a:rPr lang="fr-FR" sz="2000" dirty="0">
                <a:latin typeface="Calibri"/>
                <a:cs typeface="Calibri"/>
              </a:rPr>
            </a:br>
            <a:br>
              <a:rPr lang="fr-FR" sz="2000" dirty="0">
                <a:latin typeface="Calibri"/>
                <a:cs typeface="Calibri"/>
              </a:rPr>
            </a:br>
            <a:br>
              <a:rPr lang="fr-FR" sz="2000" dirty="0">
                <a:latin typeface="Calibri"/>
                <a:cs typeface="Calibri"/>
              </a:rPr>
            </a:br>
            <a:br>
              <a:rPr lang="en-US" dirty="0"/>
            </a:br>
            <a:endParaRPr lang="fr-FR" sz="2000" dirty="0">
              <a:latin typeface="Calibri"/>
              <a:cs typeface="Calibri"/>
            </a:endParaRPr>
          </a:p>
        </p:txBody>
      </p:sp>
      <p:sp>
        <p:nvSpPr>
          <p:cNvPr id="12" name="TextBox 1">
            <a:extLst>
              <a:ext uri="{FF2B5EF4-FFF2-40B4-BE49-F238E27FC236}">
                <a16:creationId xmlns:a16="http://schemas.microsoft.com/office/drawing/2014/main" id="{4F18F732-D3D4-A8EE-EC0F-71C27E16B35E}"/>
              </a:ext>
            </a:extLst>
          </p:cNvPr>
          <p:cNvSpPr txBox="1"/>
          <p:nvPr/>
        </p:nvSpPr>
        <p:spPr>
          <a:xfrm>
            <a:off x="104486" y="652518"/>
            <a:ext cx="1115695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fr-FR" sz="1800" b="1" dirty="0">
                <a:solidFill>
                  <a:srgbClr val="0096DE"/>
                </a:solidFill>
              </a:rPr>
              <a:t>Réglementation et engagements :</a:t>
            </a:r>
          </a:p>
          <a:p>
            <a:pPr lvl="1"/>
            <a:endParaRPr lang="fr-FR" b="1" dirty="0">
              <a:cs typeface="Calibri"/>
            </a:endParaRPr>
          </a:p>
        </p:txBody>
      </p:sp>
      <p:graphicFrame>
        <p:nvGraphicFramePr>
          <p:cNvPr id="4" name="Tableau 3">
            <a:extLst>
              <a:ext uri="{FF2B5EF4-FFF2-40B4-BE49-F238E27FC236}">
                <a16:creationId xmlns:a16="http://schemas.microsoft.com/office/drawing/2014/main" id="{5B79D69C-9F8F-4A01-E9E5-60028DA60057}"/>
              </a:ext>
            </a:extLst>
          </p:cNvPr>
          <p:cNvGraphicFramePr>
            <a:graphicFrameLocks noGrp="1"/>
          </p:cNvGraphicFramePr>
          <p:nvPr>
            <p:extLst>
              <p:ext uri="{D42A27DB-BD31-4B8C-83A1-F6EECF244321}">
                <p14:modId xmlns:p14="http://schemas.microsoft.com/office/powerpoint/2010/main" val="2231600622"/>
              </p:ext>
            </p:extLst>
          </p:nvPr>
        </p:nvGraphicFramePr>
        <p:xfrm>
          <a:off x="0" y="1212313"/>
          <a:ext cx="12192000" cy="4692728"/>
        </p:xfrm>
        <a:graphic>
          <a:graphicData uri="http://schemas.openxmlformats.org/drawingml/2006/table">
            <a:tbl>
              <a:tblPr firstRow="1" bandRow="1">
                <a:tableStyleId>{5C22544A-7EE6-4342-B048-85BDC9FD1C3A}</a:tableStyleId>
              </a:tblPr>
              <a:tblGrid>
                <a:gridCol w="1597446">
                  <a:extLst>
                    <a:ext uri="{9D8B030D-6E8A-4147-A177-3AD203B41FA5}">
                      <a16:colId xmlns:a16="http://schemas.microsoft.com/office/drawing/2014/main" val="2625626867"/>
                    </a:ext>
                  </a:extLst>
                </a:gridCol>
                <a:gridCol w="3558448">
                  <a:extLst>
                    <a:ext uri="{9D8B030D-6E8A-4147-A177-3AD203B41FA5}">
                      <a16:colId xmlns:a16="http://schemas.microsoft.com/office/drawing/2014/main" val="2572756962"/>
                    </a:ext>
                  </a:extLst>
                </a:gridCol>
                <a:gridCol w="3470313">
                  <a:extLst>
                    <a:ext uri="{9D8B030D-6E8A-4147-A177-3AD203B41FA5}">
                      <a16:colId xmlns:a16="http://schemas.microsoft.com/office/drawing/2014/main" val="1326671889"/>
                    </a:ext>
                  </a:extLst>
                </a:gridCol>
                <a:gridCol w="3565793">
                  <a:extLst>
                    <a:ext uri="{9D8B030D-6E8A-4147-A177-3AD203B41FA5}">
                      <a16:colId xmlns:a16="http://schemas.microsoft.com/office/drawing/2014/main" val="1565234500"/>
                    </a:ext>
                  </a:extLst>
                </a:gridCol>
              </a:tblGrid>
              <a:tr h="718531">
                <a:tc>
                  <a:txBody>
                    <a:bodyPr/>
                    <a:lstStyle/>
                    <a:p>
                      <a:pPr algn="ctr"/>
                      <a:endParaRPr lang="fr-FR" sz="1600" dirty="0"/>
                    </a:p>
                  </a:txBody>
                  <a:tcPr/>
                </a:tc>
                <a:tc>
                  <a:txBody>
                    <a:bodyPr/>
                    <a:lstStyle/>
                    <a:p>
                      <a:pPr algn="ctr"/>
                      <a:r>
                        <a:rPr lang="fr-FR" sz="1600" dirty="0"/>
                        <a:t>Europe</a:t>
                      </a:r>
                    </a:p>
                  </a:txBody>
                  <a:tcPr/>
                </a:tc>
                <a:tc>
                  <a:txBody>
                    <a:bodyPr/>
                    <a:lstStyle/>
                    <a:p>
                      <a:pPr algn="ctr"/>
                      <a:r>
                        <a:rPr lang="fr-FR" sz="1600" dirty="0"/>
                        <a:t>France</a:t>
                      </a:r>
                    </a:p>
                  </a:txBody>
                  <a:tcPr/>
                </a:tc>
                <a:tc>
                  <a:txBody>
                    <a:bodyPr/>
                    <a:lstStyle/>
                    <a:p>
                      <a:pPr algn="ctr"/>
                      <a:r>
                        <a:rPr lang="fr-FR" sz="1600" dirty="0"/>
                        <a:t>Région Auvergne-Rhône-Alpes</a:t>
                      </a:r>
                    </a:p>
                  </a:txBody>
                  <a:tcPr/>
                </a:tc>
                <a:extLst>
                  <a:ext uri="{0D108BD9-81ED-4DB2-BD59-A6C34878D82A}">
                    <a16:rowId xmlns:a16="http://schemas.microsoft.com/office/drawing/2014/main" val="3420879389"/>
                  </a:ext>
                </a:extLst>
              </a:tr>
              <a:tr h="3255666">
                <a:tc>
                  <a:txBody>
                    <a:bodyPr/>
                    <a:lstStyle/>
                    <a:p>
                      <a:pPr algn="ctr"/>
                      <a:r>
                        <a:rPr lang="fr-FR" sz="1600" dirty="0"/>
                        <a:t>Réglementation</a:t>
                      </a:r>
                    </a:p>
                  </a:txBody>
                  <a:tcPr/>
                </a:tc>
                <a:tc>
                  <a:txBody>
                    <a:bodyPr/>
                    <a:lstStyle/>
                    <a:p>
                      <a:r>
                        <a:rPr lang="fr-FR" sz="1400" b="1" dirty="0">
                          <a:solidFill>
                            <a:srgbClr val="000000"/>
                          </a:solidFill>
                          <a:effectLst/>
                          <a:latin typeface="Calibri" panose="020F0502020204030204" pitchFamily="34" charset="0"/>
                          <a:ea typeface="Calibri" panose="020F0502020204030204" pitchFamily="34" charset="0"/>
                        </a:rPr>
                        <a:t>Règlement CO2 poids lourds</a:t>
                      </a:r>
                      <a:endParaRPr lang="fr-FR" sz="1400" dirty="0">
                        <a:effectLst/>
                        <a:latin typeface="Calibri" panose="020F0502020204030204" pitchFamily="34" charset="0"/>
                        <a:ea typeface="Calibri" panose="020F0502020204030204" pitchFamily="34" charset="0"/>
                      </a:endParaRPr>
                    </a:p>
                    <a:p>
                      <a:r>
                        <a:rPr lang="fr-FR" sz="1400" dirty="0">
                          <a:solidFill>
                            <a:srgbClr val="000000"/>
                          </a:solidFill>
                          <a:effectLst/>
                          <a:latin typeface="Calibri" panose="020F0502020204030204" pitchFamily="34" charset="0"/>
                          <a:ea typeface="Calibri" panose="020F0502020204030204" pitchFamily="34" charset="0"/>
                        </a:rPr>
                        <a:t>Objectifs de réduction d’émissions de CO2 (par rapport au niveau de 2019) : -45% en 2030 ; - 65% en 2035 et -90% en 2040 </a:t>
                      </a:r>
                      <a:endParaRPr lang="fr-FR" sz="1400" dirty="0">
                        <a:effectLst/>
                        <a:latin typeface="Calibri" panose="020F0502020204030204" pitchFamily="34" charset="0"/>
                        <a:ea typeface="Calibri" panose="020F0502020204030204" pitchFamily="34" charset="0"/>
                      </a:endParaRPr>
                    </a:p>
                    <a:p>
                      <a:r>
                        <a:rPr lang="fr-FR" sz="1400" dirty="0">
                          <a:solidFill>
                            <a:srgbClr val="000000"/>
                          </a:solidFill>
                          <a:effectLst/>
                          <a:latin typeface="Calibri" panose="020F0502020204030204" pitchFamily="34" charset="0"/>
                          <a:ea typeface="Calibri" panose="020F0502020204030204" pitchFamily="34" charset="0"/>
                        </a:rPr>
                        <a:t>= interdiction de production de cars autres que électriques à batterie ou à piles à combustibles H2. </a:t>
                      </a:r>
                      <a:endParaRPr lang="fr-FR" sz="1400" dirty="0">
                        <a:effectLst/>
                        <a:latin typeface="Calibri" panose="020F0502020204030204" pitchFamily="34" charset="0"/>
                        <a:ea typeface="Calibri" panose="020F0502020204030204" pitchFamily="34" charset="0"/>
                      </a:endParaRPr>
                    </a:p>
                    <a:p>
                      <a:r>
                        <a:rPr lang="fr-FR" sz="1400" dirty="0">
                          <a:solidFill>
                            <a:srgbClr val="000000"/>
                          </a:solidFill>
                          <a:effectLst/>
                          <a:latin typeface="Calibri" panose="020F0502020204030204" pitchFamily="34" charset="0"/>
                          <a:ea typeface="Calibri" panose="020F0502020204030204" pitchFamily="34" charset="0"/>
                        </a:rPr>
                        <a:t>Révision du règlement en 2027 : souhait d’intégrer biogaz, moteur H2 voire biocarburants, pour l’instant interdits.</a:t>
                      </a:r>
                    </a:p>
                    <a:p>
                      <a:endParaRPr lang="fr-FR" sz="1100" dirty="0">
                        <a:effectLst/>
                        <a:latin typeface="Calibri" panose="020F0502020204030204" pitchFamily="34" charset="0"/>
                        <a:ea typeface="Calibri" panose="020F0502020204030204" pitchFamily="34" charset="0"/>
                      </a:endParaRPr>
                    </a:p>
                    <a:p>
                      <a:r>
                        <a:rPr lang="fr-FR" sz="1100" u="sng" dirty="0">
                          <a:solidFill>
                            <a:srgbClr val="000000"/>
                          </a:solidFill>
                          <a:effectLst/>
                          <a:latin typeface="Calibri" panose="020F0502020204030204" pitchFamily="34" charset="0"/>
                          <a:ea typeface="Calibri" panose="020F0502020204030204" pitchFamily="34" charset="0"/>
                          <a:hlinkClick r:id="rId3"/>
                        </a:rPr>
                        <a:t>Règlement - UE - 2024/1610 - EN - EUR-Lex</a:t>
                      </a:r>
                      <a:endParaRPr lang="fr-FR" sz="1100" u="sng" dirty="0">
                        <a:solidFill>
                          <a:srgbClr val="000000"/>
                        </a:solidFill>
                        <a:effectLst/>
                        <a:latin typeface="Calibri" panose="020F0502020204030204" pitchFamily="34" charset="0"/>
                        <a:ea typeface="Calibri" panose="020F0502020204030204" pitchFamily="34" charset="0"/>
                      </a:endParaRPr>
                    </a:p>
                    <a:p>
                      <a:r>
                        <a:rPr lang="fr-FR" sz="1100" kern="1200" dirty="0">
                          <a:solidFill>
                            <a:schemeClr val="dk1"/>
                          </a:solidFill>
                          <a:effectLst/>
                          <a:latin typeface="+mn-lt"/>
                          <a:ea typeface="+mn-ea"/>
                          <a:cs typeface="+mn-cs"/>
                        </a:rPr>
                        <a:t>Un règlement est un acte juridique contraignant qui s’applique directement et de manière automatique dans les Etats membres. A l’inverse d’une directive qui doit être transposée en droit national. </a:t>
                      </a:r>
                      <a:endParaRPr lang="fr-FR" sz="1100" dirty="0">
                        <a:effectLst/>
                        <a:latin typeface="Calibri" panose="020F0502020204030204" pitchFamily="34" charset="0"/>
                        <a:ea typeface="Calibri" panose="020F0502020204030204" pitchFamily="34" charset="0"/>
                      </a:endParaRPr>
                    </a:p>
                  </a:txBody>
                  <a:tcPr/>
                </a:tc>
                <a:tc>
                  <a:txBody>
                    <a:bodyPr/>
                    <a:lstStyle/>
                    <a:p>
                      <a:r>
                        <a:rPr lang="fr-FR" sz="1400" b="1" dirty="0">
                          <a:solidFill>
                            <a:srgbClr val="000000"/>
                          </a:solidFill>
                          <a:effectLst/>
                          <a:latin typeface="Calibri" panose="020F0502020204030204" pitchFamily="34" charset="0"/>
                          <a:ea typeface="Calibri" panose="020F0502020204030204" pitchFamily="34" charset="0"/>
                        </a:rPr>
                        <a:t>Loi TECV (Transition Energétique pour la Croissance Verte)</a:t>
                      </a:r>
                      <a:endParaRPr lang="fr-FR" sz="1400" dirty="0">
                        <a:effectLst/>
                        <a:latin typeface="Calibri" panose="020F0502020204030204" pitchFamily="34" charset="0"/>
                        <a:ea typeface="Calibri" panose="020F0502020204030204" pitchFamily="34" charset="0"/>
                      </a:endParaRPr>
                    </a:p>
                    <a:p>
                      <a:r>
                        <a:rPr lang="fr-FR" sz="1400" dirty="0">
                          <a:solidFill>
                            <a:srgbClr val="000000"/>
                          </a:solidFill>
                          <a:effectLst/>
                          <a:latin typeface="Calibri" panose="020F0502020204030204" pitchFamily="34" charset="0"/>
                          <a:ea typeface="Calibri" panose="020F0502020204030204" pitchFamily="34" charset="0"/>
                        </a:rPr>
                        <a:t>Impose en 2025 100% de renouvellements en car Euro VI ou mieux dans le parc des transporteurs (facilement atteignable car il y a de moins en moins sur le marché de cars Euro V dont la production a cessé en 2014)</a:t>
                      </a:r>
                      <a:endParaRPr lang="fr-FR" sz="1400" dirty="0">
                        <a:effectLst/>
                        <a:latin typeface="Calibri" panose="020F0502020204030204" pitchFamily="34" charset="0"/>
                        <a:ea typeface="Calibri" panose="020F0502020204030204" pitchFamily="34" charset="0"/>
                      </a:endParaRPr>
                    </a:p>
                    <a:p>
                      <a:r>
                        <a:rPr lang="fr-FR" sz="1100" dirty="0">
                          <a:effectLst/>
                          <a:latin typeface="Calibri" panose="020F0502020204030204" pitchFamily="34" charset="0"/>
                          <a:ea typeface="Calibri" panose="020F0502020204030204" pitchFamily="34" charset="0"/>
                        </a:rPr>
                        <a:t> </a:t>
                      </a:r>
                    </a:p>
                    <a:p>
                      <a:endParaRPr lang="fr-FR" sz="1100" dirty="0">
                        <a:effectLst/>
                        <a:latin typeface="Calibri" panose="020F0502020204030204" pitchFamily="34" charset="0"/>
                        <a:ea typeface="Calibri" panose="020F0502020204030204" pitchFamily="34" charset="0"/>
                      </a:endParaRPr>
                    </a:p>
                    <a:p>
                      <a:endParaRPr lang="fr-FR" sz="1100" dirty="0">
                        <a:effectLst/>
                        <a:latin typeface="Calibri" panose="020F0502020204030204" pitchFamily="34" charset="0"/>
                        <a:ea typeface="Calibri" panose="020F0502020204030204" pitchFamily="34" charset="0"/>
                      </a:endParaRPr>
                    </a:p>
                    <a:p>
                      <a:endParaRPr lang="fr-FR" sz="1100" dirty="0">
                        <a:effectLst/>
                        <a:latin typeface="Calibri" panose="020F0502020204030204" pitchFamily="34" charset="0"/>
                        <a:ea typeface="Calibri" panose="020F0502020204030204" pitchFamily="34" charset="0"/>
                      </a:endParaRPr>
                    </a:p>
                    <a:p>
                      <a:endParaRPr lang="fr-FR" sz="1100" dirty="0">
                        <a:effectLst/>
                        <a:latin typeface="Calibri" panose="020F0502020204030204" pitchFamily="34" charset="0"/>
                        <a:ea typeface="Calibri" panose="020F0502020204030204" pitchFamily="34" charset="0"/>
                      </a:endParaRPr>
                    </a:p>
                    <a:p>
                      <a:r>
                        <a:rPr lang="fr-FR" sz="1100" dirty="0">
                          <a:solidFill>
                            <a:srgbClr val="000000"/>
                          </a:solidFill>
                          <a:effectLst/>
                          <a:latin typeface="Calibri" panose="020F0502020204030204" pitchFamily="34" charset="0"/>
                          <a:ea typeface="Calibri" panose="020F0502020204030204" pitchFamily="34" charset="0"/>
                        </a:rPr>
                        <a:t>Art L. 224-8-2 du code de l’environnement :</a:t>
                      </a:r>
                      <a:endParaRPr lang="fr-FR" sz="1100" dirty="0">
                        <a:effectLst/>
                        <a:latin typeface="Calibri" panose="020F0502020204030204" pitchFamily="34" charset="0"/>
                        <a:ea typeface="Calibri" panose="020F0502020204030204" pitchFamily="34" charset="0"/>
                      </a:endParaRPr>
                    </a:p>
                    <a:p>
                      <a:r>
                        <a:rPr lang="fr-FR" sz="1100" u="sng" dirty="0">
                          <a:solidFill>
                            <a:srgbClr val="000000"/>
                          </a:solidFill>
                          <a:effectLst/>
                          <a:latin typeface="Calibri" panose="020F0502020204030204" pitchFamily="34" charset="0"/>
                          <a:ea typeface="Calibri" panose="020F0502020204030204" pitchFamily="34" charset="0"/>
                          <a:hlinkClick r:id="rId4"/>
                        </a:rPr>
                        <a:t>https://www.legifrance.gouv.fr/codes/article_lc/LEGIARTI000051214981</a:t>
                      </a:r>
                      <a:endParaRPr lang="fr-FR" sz="1100" dirty="0">
                        <a:effectLst/>
                        <a:latin typeface="Calibri" panose="020F0502020204030204" pitchFamily="34" charset="0"/>
                        <a:ea typeface="Calibri" panose="020F0502020204030204" pitchFamily="34" charset="0"/>
                      </a:endParaRPr>
                    </a:p>
                  </a:txBody>
                  <a:tcPr/>
                </a:tc>
                <a:tc>
                  <a:txBody>
                    <a:bodyPr/>
                    <a:lstStyle/>
                    <a:p>
                      <a:pPr algn="ctr"/>
                      <a:endParaRPr lang="fr-FR" sz="1600" dirty="0"/>
                    </a:p>
                  </a:txBody>
                  <a:tcPr/>
                </a:tc>
                <a:extLst>
                  <a:ext uri="{0D108BD9-81ED-4DB2-BD59-A6C34878D82A}">
                    <a16:rowId xmlns:a16="http://schemas.microsoft.com/office/drawing/2014/main" val="2579223289"/>
                  </a:ext>
                </a:extLst>
              </a:tr>
              <a:tr h="718531">
                <a:tc>
                  <a:txBody>
                    <a:bodyPr/>
                    <a:lstStyle/>
                    <a:p>
                      <a:pPr algn="ctr"/>
                      <a:r>
                        <a:rPr lang="fr-FR" sz="1600" dirty="0"/>
                        <a:t>Engagements</a:t>
                      </a:r>
                    </a:p>
                  </a:txBody>
                  <a:tcPr/>
                </a:tc>
                <a:tc>
                  <a:txBody>
                    <a:bodyPr/>
                    <a:lstStyle/>
                    <a:p>
                      <a:pPr algn="ctr"/>
                      <a:endParaRPr lang="fr-FR" sz="1600" dirty="0"/>
                    </a:p>
                  </a:txBody>
                  <a:tcPr/>
                </a:tc>
                <a:tc>
                  <a:txBody>
                    <a:bodyPr/>
                    <a:lstStyle/>
                    <a:p>
                      <a:pPr algn="ctr"/>
                      <a:endParaRPr lang="fr-FR" sz="1600" dirty="0"/>
                    </a:p>
                  </a:txBody>
                  <a:tcPr/>
                </a:tc>
                <a:tc>
                  <a:txBody>
                    <a:bodyPr/>
                    <a:lstStyle/>
                    <a:p>
                      <a:pPr algn="ctr"/>
                      <a:r>
                        <a:rPr lang="fr-FR" sz="1400" b="1" dirty="0"/>
                        <a:t>Doublement de l’offre et décarbonation totale des cars d’ici 2035</a:t>
                      </a:r>
                      <a:endParaRPr lang="fr-FR" sz="1400" b="0" dirty="0"/>
                    </a:p>
                  </a:txBody>
                  <a:tcPr/>
                </a:tc>
                <a:extLst>
                  <a:ext uri="{0D108BD9-81ED-4DB2-BD59-A6C34878D82A}">
                    <a16:rowId xmlns:a16="http://schemas.microsoft.com/office/drawing/2014/main" val="867242949"/>
                  </a:ext>
                </a:extLst>
              </a:tr>
            </a:tbl>
          </a:graphicData>
        </a:graphic>
      </p:graphicFrame>
    </p:spTree>
    <p:extLst>
      <p:ext uri="{BB962C8B-B14F-4D97-AF65-F5344CB8AC3E}">
        <p14:creationId xmlns:p14="http://schemas.microsoft.com/office/powerpoint/2010/main" val="140594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FD4B407-98D5-EFAE-34B5-E6F473FE5D09}"/>
              </a:ext>
            </a:extLst>
          </p:cNvPr>
          <p:cNvPicPr>
            <a:picLocks noChangeAspect="1"/>
          </p:cNvPicPr>
          <p:nvPr/>
        </p:nvPicPr>
        <p:blipFill>
          <a:blip r:embed="rId3"/>
          <a:srcRect t="4673" b="5415"/>
          <a:stretch/>
        </p:blipFill>
        <p:spPr>
          <a:xfrm>
            <a:off x="2889265" y="9627"/>
            <a:ext cx="5555464" cy="1534482"/>
          </a:xfrm>
          <a:prstGeom prst="rect">
            <a:avLst/>
          </a:prstGeom>
        </p:spPr>
      </p:pic>
      <p:pic>
        <p:nvPicPr>
          <p:cNvPr id="9" name="Image 8">
            <a:extLst>
              <a:ext uri="{FF2B5EF4-FFF2-40B4-BE49-F238E27FC236}">
                <a16:creationId xmlns:a16="http://schemas.microsoft.com/office/drawing/2014/main" id="{4F4CF457-D2B2-2A33-5CF8-3B461C992069}"/>
              </a:ext>
            </a:extLst>
          </p:cNvPr>
          <p:cNvPicPr>
            <a:picLocks noChangeAspect="1"/>
          </p:cNvPicPr>
          <p:nvPr/>
        </p:nvPicPr>
        <p:blipFill>
          <a:blip r:embed="rId4"/>
          <a:stretch>
            <a:fillRect/>
          </a:stretch>
        </p:blipFill>
        <p:spPr>
          <a:xfrm>
            <a:off x="273824" y="1442067"/>
            <a:ext cx="3016918" cy="4401549"/>
          </a:xfrm>
          <a:prstGeom prst="rect">
            <a:avLst/>
          </a:prstGeom>
        </p:spPr>
      </p:pic>
      <p:pic>
        <p:nvPicPr>
          <p:cNvPr id="11" name="Image 10">
            <a:extLst>
              <a:ext uri="{FF2B5EF4-FFF2-40B4-BE49-F238E27FC236}">
                <a16:creationId xmlns:a16="http://schemas.microsoft.com/office/drawing/2014/main" id="{D552291B-2463-451B-5187-950B21A65B46}"/>
              </a:ext>
            </a:extLst>
          </p:cNvPr>
          <p:cNvPicPr>
            <a:picLocks noChangeAspect="1"/>
          </p:cNvPicPr>
          <p:nvPr/>
        </p:nvPicPr>
        <p:blipFill>
          <a:blip r:embed="rId5"/>
          <a:stretch>
            <a:fillRect/>
          </a:stretch>
        </p:blipFill>
        <p:spPr>
          <a:xfrm>
            <a:off x="3873637" y="1516839"/>
            <a:ext cx="3606459" cy="4158697"/>
          </a:xfrm>
          <a:prstGeom prst="rect">
            <a:avLst/>
          </a:prstGeom>
        </p:spPr>
      </p:pic>
      <p:pic>
        <p:nvPicPr>
          <p:cNvPr id="15" name="Image 14">
            <a:extLst>
              <a:ext uri="{FF2B5EF4-FFF2-40B4-BE49-F238E27FC236}">
                <a16:creationId xmlns:a16="http://schemas.microsoft.com/office/drawing/2014/main" id="{3A7722D9-22BD-EDFC-ABE5-0CC12C719017}"/>
              </a:ext>
            </a:extLst>
          </p:cNvPr>
          <p:cNvPicPr>
            <a:picLocks noChangeAspect="1"/>
          </p:cNvPicPr>
          <p:nvPr/>
        </p:nvPicPr>
        <p:blipFill>
          <a:blip r:embed="rId6"/>
          <a:stretch>
            <a:fillRect/>
          </a:stretch>
        </p:blipFill>
        <p:spPr>
          <a:xfrm>
            <a:off x="9033940" y="1786510"/>
            <a:ext cx="3016918" cy="4014448"/>
          </a:xfrm>
          <a:prstGeom prst="rect">
            <a:avLst/>
          </a:prstGeom>
        </p:spPr>
      </p:pic>
      <p:pic>
        <p:nvPicPr>
          <p:cNvPr id="17" name="Image 16">
            <a:extLst>
              <a:ext uri="{FF2B5EF4-FFF2-40B4-BE49-F238E27FC236}">
                <a16:creationId xmlns:a16="http://schemas.microsoft.com/office/drawing/2014/main" id="{C37C860A-2051-14B5-D787-F65AE2355EF1}"/>
              </a:ext>
            </a:extLst>
          </p:cNvPr>
          <p:cNvPicPr>
            <a:picLocks noChangeAspect="1"/>
          </p:cNvPicPr>
          <p:nvPr/>
        </p:nvPicPr>
        <p:blipFill>
          <a:blip r:embed="rId7"/>
          <a:stretch>
            <a:fillRect/>
          </a:stretch>
        </p:blipFill>
        <p:spPr>
          <a:xfrm>
            <a:off x="8568447" y="1534482"/>
            <a:ext cx="3336031" cy="411855"/>
          </a:xfrm>
          <a:prstGeom prst="rect">
            <a:avLst/>
          </a:prstGeom>
        </p:spPr>
      </p:pic>
    </p:spTree>
    <p:extLst>
      <p:ext uri="{BB962C8B-B14F-4D97-AF65-F5344CB8AC3E}">
        <p14:creationId xmlns:p14="http://schemas.microsoft.com/office/powerpoint/2010/main" val="1661290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D0CBABF-AC29-A737-AE26-07EC1C9E9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01356833-2EE5-BDDF-E40E-1EC21C906CE8}"/>
              </a:ext>
            </a:extLst>
          </p:cNvPr>
          <p:cNvSpPr txBox="1">
            <a:spLocks/>
          </p:cNvSpPr>
          <p:nvPr/>
        </p:nvSpPr>
        <p:spPr>
          <a:xfrm>
            <a:off x="2357677" y="5899829"/>
            <a:ext cx="8310323" cy="83502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600"/>
              </a:spcBef>
              <a:spcAft>
                <a:spcPts val="600"/>
              </a:spcAft>
            </a:pP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br>
              <a:rPr lang="fr-FR" sz="14400" b="1" cap="all" dirty="0">
                <a:latin typeface="Calibri"/>
                <a:ea typeface="+mn-ea"/>
                <a:cs typeface="Calibri"/>
              </a:rPr>
            </a:br>
            <a:r>
              <a:rPr lang="fr-FR" sz="14400" b="1" dirty="0">
                <a:solidFill>
                  <a:schemeClr val="bg1"/>
                </a:solidFill>
              </a:rPr>
              <a:t>II. Comment décarboner les Cars Région</a:t>
            </a:r>
            <a:br>
              <a:rPr lang="fr-FR" sz="14400" b="1" dirty="0">
                <a:latin typeface="+mn-lt"/>
                <a:ea typeface="+mn-ea"/>
                <a:cs typeface="+mn-cs"/>
              </a:rPr>
            </a:br>
            <a:br>
              <a:rPr lang="fr-FR" sz="2000" dirty="0">
                <a:latin typeface="+mn-lt"/>
              </a:rPr>
            </a:br>
            <a:br>
              <a:rPr lang="fr-FR" sz="2000" dirty="0">
                <a:latin typeface="Calibri"/>
                <a:cs typeface="Calibri"/>
              </a:rPr>
            </a:br>
            <a:br>
              <a:rPr lang="fr-FR" sz="2000" dirty="0">
                <a:latin typeface="Calibri"/>
                <a:cs typeface="Calibri"/>
              </a:rPr>
            </a:br>
            <a:br>
              <a:rPr lang="fr-FR" sz="2000" dirty="0">
                <a:latin typeface="Calibri"/>
                <a:cs typeface="Calibri"/>
              </a:rPr>
            </a:br>
            <a:br>
              <a:rPr lang="en-US" dirty="0"/>
            </a:br>
            <a:endParaRPr lang="fr-FR" sz="2000" dirty="0">
              <a:latin typeface="Calibri"/>
              <a:cs typeface="Calibri"/>
            </a:endParaRPr>
          </a:p>
        </p:txBody>
      </p:sp>
    </p:spTree>
    <p:extLst>
      <p:ext uri="{BB962C8B-B14F-4D97-AF65-F5344CB8AC3E}">
        <p14:creationId xmlns:p14="http://schemas.microsoft.com/office/powerpoint/2010/main" val="1247155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27FC4-68C3-2A56-8762-2B8F9AD5606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90AC4FE-BE34-1198-6DCA-FBC2D13A1A75}"/>
              </a:ext>
            </a:extLst>
          </p:cNvPr>
          <p:cNvSpPr>
            <a:spLocks noGrp="1"/>
          </p:cNvSpPr>
          <p:nvPr>
            <p:ph type="title" idx="4294967295"/>
          </p:nvPr>
        </p:nvSpPr>
        <p:spPr>
          <a:xfrm>
            <a:off x="1035050" y="95799"/>
            <a:ext cx="11156950" cy="835025"/>
          </a:xfrm>
        </p:spPr>
        <p:txBody>
          <a:bodyPr>
            <a:normAutofit fontScale="90000"/>
          </a:bodyPr>
          <a:lstStyle/>
          <a:p>
            <a:pPr algn="r">
              <a:spcBef>
                <a:spcPts val="600"/>
              </a:spcBef>
              <a:spcAft>
                <a:spcPts val="600"/>
              </a:spcAft>
            </a:pP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r>
              <a:rPr lang="fr-FR" sz="3200" b="1" dirty="0">
                <a:solidFill>
                  <a:srgbClr val="0096DE"/>
                </a:solidFill>
              </a:rPr>
              <a:t>II. Comment décarboner les Cars Région</a:t>
            </a:r>
            <a:br>
              <a:rPr lang="fr-FR" sz="3100" b="1" dirty="0">
                <a:latin typeface="+mn-lt"/>
                <a:ea typeface="+mn-ea"/>
                <a:cs typeface="+mn-cs"/>
              </a:rPr>
            </a:br>
            <a:br>
              <a:rPr lang="fr-FR" sz="2000" dirty="0">
                <a:latin typeface="+mn-lt"/>
              </a:rPr>
            </a:br>
            <a:br>
              <a:rPr lang="fr-FR" sz="2000" dirty="0">
                <a:latin typeface="Calibri"/>
                <a:cs typeface="Calibri"/>
              </a:rPr>
            </a:br>
            <a:br>
              <a:rPr lang="fr-FR" sz="2000" dirty="0">
                <a:latin typeface="Calibri"/>
                <a:cs typeface="Calibri"/>
              </a:rPr>
            </a:br>
            <a:br>
              <a:rPr lang="fr-FR" sz="2000" dirty="0">
                <a:latin typeface="Calibri"/>
                <a:cs typeface="Calibri"/>
              </a:rPr>
            </a:br>
            <a:br>
              <a:rPr lang="en-US" dirty="0"/>
            </a:br>
            <a:endParaRPr lang="fr-FR" sz="2000" dirty="0">
              <a:latin typeface="Calibri"/>
              <a:cs typeface="Calibri"/>
            </a:endParaRPr>
          </a:p>
        </p:txBody>
      </p:sp>
      <p:sp>
        <p:nvSpPr>
          <p:cNvPr id="12" name="TextBox 1">
            <a:extLst>
              <a:ext uri="{FF2B5EF4-FFF2-40B4-BE49-F238E27FC236}">
                <a16:creationId xmlns:a16="http://schemas.microsoft.com/office/drawing/2014/main" id="{12659A91-B7AF-D1F2-8C84-96DE3BD66B1D}"/>
              </a:ext>
            </a:extLst>
          </p:cNvPr>
          <p:cNvSpPr txBox="1"/>
          <p:nvPr/>
        </p:nvSpPr>
        <p:spPr>
          <a:xfrm>
            <a:off x="75910" y="635356"/>
            <a:ext cx="11412937" cy="64633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800" b="1" dirty="0">
                <a:solidFill>
                  <a:srgbClr val="0096DE"/>
                </a:solidFill>
              </a:rPr>
              <a:t>Mesures mises en œuvre pour atteindre les </a:t>
            </a:r>
            <a:r>
              <a:rPr lang="fr-FR" b="1" dirty="0">
                <a:solidFill>
                  <a:srgbClr val="0096DE"/>
                </a:solidFill>
              </a:rPr>
              <a:t>objectifs de verdissement (</a:t>
            </a:r>
            <a:r>
              <a:rPr lang="fr-FR" sz="1800" b="1" dirty="0">
                <a:solidFill>
                  <a:srgbClr val="0096DE"/>
                </a:solidFill>
              </a:rPr>
              <a:t>art. L 224-8-2) :</a:t>
            </a:r>
          </a:p>
          <a:p>
            <a:pPr algn="just"/>
            <a:endParaRPr lang="fr-FR" dirty="0">
              <a:latin typeface="Calibri" panose="020F0502020204030204" pitchFamily="34" charset="0"/>
            </a:endParaRPr>
          </a:p>
          <a:p>
            <a:pPr algn="just"/>
            <a:r>
              <a:rPr lang="fr-FR" dirty="0">
                <a:latin typeface="Calibri" panose="020F0502020204030204" pitchFamily="34" charset="0"/>
              </a:rPr>
              <a:t>1) </a:t>
            </a:r>
            <a:r>
              <a:rPr lang="fr-FR" b="1" dirty="0">
                <a:latin typeface="Calibri" panose="020F0502020204030204" pitchFamily="34" charset="0"/>
              </a:rPr>
              <a:t>Déploiement de sites de production </a:t>
            </a:r>
            <a:r>
              <a:rPr lang="fr-FR" dirty="0">
                <a:latin typeface="Calibri" panose="020F0502020204030204" pitchFamily="34" charset="0"/>
              </a:rPr>
              <a:t>(méthaniseurs, électrolyseurs) et de </a:t>
            </a:r>
            <a:r>
              <a:rPr lang="fr-FR" b="1" dirty="0">
                <a:latin typeface="Calibri" panose="020F0502020204030204" pitchFamily="34" charset="0"/>
              </a:rPr>
              <a:t>réseaux de stations publiques </a:t>
            </a:r>
            <a:r>
              <a:rPr lang="fr-FR" dirty="0">
                <a:latin typeface="Calibri" panose="020F0502020204030204" pitchFamily="34" charset="0"/>
              </a:rPr>
              <a:t>(bio)GNV, électriques et désormais hydrogène, et de conditions </a:t>
            </a:r>
            <a:r>
              <a:rPr lang="fr-FR" b="1" dirty="0">
                <a:latin typeface="Calibri" panose="020F0502020204030204" pitchFamily="34" charset="0"/>
              </a:rPr>
              <a:t>réduisant le surcoût d’exploitation </a:t>
            </a:r>
            <a:r>
              <a:rPr lang="fr-FR" dirty="0">
                <a:latin typeface="Calibri" panose="020F0502020204030204" pitchFamily="34" charset="0"/>
              </a:rPr>
              <a:t>des bus et cars propres pour favoriser leur déploiement par la Région et d’autres collectivités et transporteurs.</a:t>
            </a:r>
            <a:endParaRPr lang="fr-FR" dirty="0">
              <a:latin typeface="Aptos" panose="020B0004020202020204" pitchFamily="34" charset="0"/>
              <a:ea typeface="Calibri" panose="020F0502020204030204" pitchFamily="34" charset="0"/>
              <a:cs typeface="Aptos" panose="020B0004020202020204" pitchFamily="34" charset="0"/>
            </a:endParaRPr>
          </a:p>
          <a:p>
            <a:pPr algn="just"/>
            <a:endParaRPr lang="fr-FR" dirty="0">
              <a:latin typeface="Calibri" panose="020F0502020204030204" pitchFamily="34" charset="0"/>
            </a:endParaRPr>
          </a:p>
          <a:p>
            <a:pPr algn="just"/>
            <a:r>
              <a:rPr lang="fr-FR" dirty="0">
                <a:latin typeface="Calibri" panose="020F0502020204030204" pitchFamily="34" charset="0"/>
              </a:rPr>
              <a:t>2) </a:t>
            </a:r>
            <a:r>
              <a:rPr lang="fr-FR" b="1" dirty="0">
                <a:latin typeface="Calibri" panose="020F0502020204030204" pitchFamily="34" charset="0"/>
              </a:rPr>
              <a:t>Achat par la Région </a:t>
            </a:r>
            <a:r>
              <a:rPr lang="fr-FR" dirty="0">
                <a:latin typeface="Calibri" panose="020F0502020204030204" pitchFamily="34" charset="0"/>
              </a:rPr>
              <a:t>(changement de paradigme - les véhicules étant habituellement acquis par les transporteurs - imposé par la volonté régionale d’accélérer le verdissement) de 50 cars H2, de 9 pl électriques et achat par ses opérateurs internes de nombreux véhicules propres.</a:t>
            </a:r>
          </a:p>
          <a:p>
            <a:pPr algn="just"/>
            <a:endParaRPr lang="fr-FR" sz="1800" b="1" dirty="0">
              <a:solidFill>
                <a:srgbClr val="0096DE"/>
              </a:solidFill>
            </a:endParaRPr>
          </a:p>
          <a:p>
            <a:pPr lvl="0"/>
            <a:r>
              <a:rPr lang="fr-FR" sz="1800" dirty="0">
                <a:effectLst/>
                <a:latin typeface="Calibri" panose="020F0502020204030204" pitchFamily="34" charset="0"/>
                <a:ea typeface="Times New Roman" panose="02020603050405020304" pitchFamily="18" charset="0"/>
                <a:cs typeface="Aptos" panose="020B0004020202020204" pitchFamily="34" charset="0"/>
              </a:rPr>
              <a:t>3) </a:t>
            </a:r>
            <a:r>
              <a:rPr lang="fr-FR" sz="1800" b="1" dirty="0">
                <a:effectLst/>
                <a:latin typeface="Calibri" panose="020F0502020204030204" pitchFamily="34" charset="0"/>
                <a:ea typeface="Times New Roman" panose="02020603050405020304" pitchFamily="18" charset="0"/>
                <a:cs typeface="Aptos" panose="020B0004020202020204" pitchFamily="34" charset="0"/>
              </a:rPr>
              <a:t>Clauses des contrats </a:t>
            </a:r>
            <a:r>
              <a:rPr lang="fr-FR" sz="1800" dirty="0">
                <a:effectLst/>
                <a:latin typeface="Calibri" panose="020F0502020204030204" pitchFamily="34" charset="0"/>
                <a:ea typeface="Times New Roman" panose="02020603050405020304" pitchFamily="18" charset="0"/>
                <a:cs typeface="Aptos" panose="020B0004020202020204" pitchFamily="34" charset="0"/>
              </a:rPr>
              <a:t>incitant les transporteurs candidats à proposer des véhicules propres dans leur offre :  </a:t>
            </a:r>
          </a:p>
          <a:p>
            <a:pPr marL="342900" indent="-342900">
              <a:buFont typeface="Calibri" panose="020F0502020204030204" pitchFamily="34" charset="0"/>
              <a:buChar char="-"/>
            </a:pPr>
            <a:r>
              <a:rPr lang="fr-FR" dirty="0">
                <a:latin typeface="Calibri" panose="020F0502020204030204" pitchFamily="34" charset="0"/>
                <a:ea typeface="Times New Roman" panose="02020603050405020304" pitchFamily="18" charset="0"/>
                <a:cs typeface="Aptos" panose="020B0004020202020204" pitchFamily="34" charset="0"/>
              </a:rPr>
              <a:t>Allongement de la durée des contrats (8 ans) pour amortir le surcoût des infras et véhicules.</a:t>
            </a:r>
          </a:p>
          <a:p>
            <a:pPr marL="342900" indent="-342900">
              <a:buFont typeface="Calibri" panose="020F0502020204030204" pitchFamily="34" charset="0"/>
              <a:buChar char="-"/>
            </a:pPr>
            <a:r>
              <a:rPr lang="fr-FR" sz="1800" dirty="0">
                <a:effectLst/>
                <a:latin typeface="Calibri" panose="020F0502020204030204" pitchFamily="34" charset="0"/>
                <a:ea typeface="Times New Roman" panose="02020603050405020304" pitchFamily="18" charset="0"/>
                <a:cs typeface="Aptos" panose="020B0004020202020204" pitchFamily="34" charset="0"/>
              </a:rPr>
              <a:t>Suppression du critère âge et allongement à 20 ans des cars autorisés pour favoriser les véhicules rétrofités.</a:t>
            </a:r>
            <a:endParaRPr lang="fr-FR" sz="1800" dirty="0">
              <a:effectLst/>
              <a:latin typeface="Aptos" panose="020B0004020202020204" pitchFamily="34" charset="0"/>
              <a:ea typeface="Calibri" panose="020F0502020204030204" pitchFamily="34" charset="0"/>
              <a:cs typeface="Aptos" panose="020B0004020202020204" pitchFamily="34" charset="0"/>
            </a:endParaRPr>
          </a:p>
          <a:p>
            <a:pPr marL="342900" lvl="0" indent="-342900">
              <a:buFont typeface="Calibri" panose="020F0502020204030204" pitchFamily="34" charset="0"/>
              <a:buChar char="-"/>
            </a:pPr>
            <a:r>
              <a:rPr lang="fr-FR" sz="1800" dirty="0">
                <a:effectLst/>
                <a:latin typeface="Calibri" panose="020F0502020204030204" pitchFamily="34" charset="0"/>
                <a:ea typeface="Times New Roman" panose="02020603050405020304" pitchFamily="18" charset="0"/>
                <a:cs typeface="Aptos" panose="020B0004020202020204" pitchFamily="34" charset="0"/>
              </a:rPr>
              <a:t>Critère env. sur 10 pts valorisant le recours à des cars rétrofités ZE, les plus vertueux d’après l’ADEME (-87% de CO2).</a:t>
            </a:r>
            <a:endParaRPr lang="fr-FR" sz="1800" dirty="0">
              <a:effectLst/>
              <a:latin typeface="Aptos" panose="020B0004020202020204" pitchFamily="34" charset="0"/>
              <a:ea typeface="Calibri" panose="020F0502020204030204" pitchFamily="34" charset="0"/>
              <a:cs typeface="Aptos" panose="020B0004020202020204" pitchFamily="34" charset="0"/>
            </a:endParaRPr>
          </a:p>
          <a:p>
            <a:pPr marL="342900" lvl="0" indent="-342900">
              <a:buFont typeface="Calibri" panose="020F0502020204030204" pitchFamily="34" charset="0"/>
              <a:buChar char="-"/>
            </a:pPr>
            <a:r>
              <a:rPr lang="fr-FR" sz="1800" dirty="0">
                <a:effectLst/>
                <a:latin typeface="Calibri" panose="020F0502020204030204" pitchFamily="34" charset="0"/>
                <a:ea typeface="Times New Roman" panose="02020603050405020304" pitchFamily="18" charset="0"/>
                <a:cs typeface="Aptos" panose="020B0004020202020204" pitchFamily="34" charset="0"/>
              </a:rPr>
              <a:t>Incitation à proposer des VL zéro émission dans le parc privé des entreprises (véhicules d’exploitation).</a:t>
            </a:r>
            <a:endParaRPr lang="fr-FR" sz="1800" dirty="0">
              <a:effectLst/>
              <a:latin typeface="Aptos" panose="020B0004020202020204" pitchFamily="34" charset="0"/>
              <a:ea typeface="Calibri" panose="020F0502020204030204" pitchFamily="34" charset="0"/>
              <a:cs typeface="Aptos" panose="020B0004020202020204" pitchFamily="34" charset="0"/>
            </a:endParaRPr>
          </a:p>
          <a:p>
            <a:pPr marL="457200"/>
            <a:r>
              <a:rPr lang="fr-FR" sz="1800" dirty="0">
                <a:effectLst/>
                <a:latin typeface="Calibri" panose="020F0502020204030204" pitchFamily="34" charset="0"/>
                <a:ea typeface="Calibri" panose="020F0502020204030204" pitchFamily="34" charset="0"/>
                <a:cs typeface="Aptos" panose="020B0004020202020204" pitchFamily="34" charset="0"/>
              </a:rPr>
              <a:t> </a:t>
            </a:r>
            <a:endParaRPr lang="fr-FR" sz="1800" dirty="0">
              <a:effectLst/>
              <a:latin typeface="Aptos" panose="020B0004020202020204" pitchFamily="34" charset="0"/>
              <a:ea typeface="Calibri" panose="020F0502020204030204" pitchFamily="34" charset="0"/>
              <a:cs typeface="Aptos" panose="020B0004020202020204" pitchFamily="34" charset="0"/>
            </a:endParaRPr>
          </a:p>
          <a:p>
            <a:pPr marL="457200"/>
            <a:endParaRPr lang="fr-FR" dirty="0">
              <a:latin typeface="Aptos" panose="020B0004020202020204" pitchFamily="34" charset="0"/>
              <a:cs typeface="Calibri"/>
            </a:endParaRPr>
          </a:p>
          <a:p>
            <a:pPr marL="457200"/>
            <a:endParaRPr lang="fr-FR" dirty="0">
              <a:latin typeface="Aptos" panose="020B0004020202020204" pitchFamily="34" charset="0"/>
              <a:cs typeface="Calibri"/>
            </a:endParaRPr>
          </a:p>
          <a:p>
            <a:pPr marL="457200"/>
            <a:endParaRPr lang="fr-FR" dirty="0">
              <a:latin typeface="Aptos" panose="020B0004020202020204" pitchFamily="34" charset="0"/>
              <a:cs typeface="Calibri"/>
            </a:endParaRPr>
          </a:p>
          <a:p>
            <a:pPr marL="457200"/>
            <a:endParaRPr lang="fr-FR" dirty="0">
              <a:latin typeface="Aptos" panose="020B0004020202020204" pitchFamily="34" charset="0"/>
              <a:cs typeface="Calibri"/>
            </a:endParaRPr>
          </a:p>
          <a:p>
            <a:pPr marL="457200"/>
            <a:endParaRPr lang="fr-FR" sz="1800" dirty="0">
              <a:effectLst/>
              <a:latin typeface="Calibri" panose="020F0502020204030204" pitchFamily="34" charset="0"/>
              <a:ea typeface="Times New Roman" panose="02020603050405020304" pitchFamily="18" charset="0"/>
              <a:cs typeface="Aptos" panose="020B0004020202020204" pitchFamily="34" charset="0"/>
            </a:endParaRPr>
          </a:p>
          <a:p>
            <a:pPr marL="457200"/>
            <a:endParaRPr lang="fr-FR" dirty="0">
              <a:cs typeface="Calibri"/>
            </a:endParaRPr>
          </a:p>
          <a:p>
            <a:pPr marL="800100" lvl="1" indent="-342900">
              <a:buAutoNum type="arabicPeriod"/>
            </a:pPr>
            <a:endParaRPr lang="fr-FR" b="1" dirty="0">
              <a:cs typeface="Calibri"/>
            </a:endParaRPr>
          </a:p>
        </p:txBody>
      </p:sp>
      <p:pic>
        <p:nvPicPr>
          <p:cNvPr id="3" name="Image 2">
            <a:extLst>
              <a:ext uri="{FF2B5EF4-FFF2-40B4-BE49-F238E27FC236}">
                <a16:creationId xmlns:a16="http://schemas.microsoft.com/office/drawing/2014/main" id="{F417DCE8-69CE-DA50-43CB-66519EA359B6}"/>
              </a:ext>
            </a:extLst>
          </p:cNvPr>
          <p:cNvPicPr>
            <a:picLocks noChangeAspect="1"/>
          </p:cNvPicPr>
          <p:nvPr/>
        </p:nvPicPr>
        <p:blipFill>
          <a:blip r:embed="rId3"/>
          <a:stretch>
            <a:fillRect/>
          </a:stretch>
        </p:blipFill>
        <p:spPr>
          <a:xfrm>
            <a:off x="3303774" y="4923052"/>
            <a:ext cx="5981700" cy="1079500"/>
          </a:xfrm>
          <a:prstGeom prst="rect">
            <a:avLst/>
          </a:prstGeom>
        </p:spPr>
      </p:pic>
    </p:spTree>
    <p:extLst>
      <p:ext uri="{BB962C8B-B14F-4D97-AF65-F5344CB8AC3E}">
        <p14:creationId xmlns:p14="http://schemas.microsoft.com/office/powerpoint/2010/main" val="21785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ransport, plein air, bus, Véhicule terrestre&#10;&#10;Le contenu généré par l’IA peut être incorrect.">
            <a:extLst>
              <a:ext uri="{FF2B5EF4-FFF2-40B4-BE49-F238E27FC236}">
                <a16:creationId xmlns:a16="http://schemas.microsoft.com/office/drawing/2014/main" id="{B5A9EE0E-E676-7783-EAFE-2BE8A7F80A7C}"/>
              </a:ext>
            </a:extLst>
          </p:cNvPr>
          <p:cNvPicPr>
            <a:picLocks noChangeAspect="1"/>
          </p:cNvPicPr>
          <p:nvPr/>
        </p:nvPicPr>
        <p:blipFill>
          <a:blip r:embed="rId3">
            <a:extLst>
              <a:ext uri="{28A0092B-C50C-407E-A947-70E740481C1C}">
                <a14:useLocalDpi xmlns:a14="http://schemas.microsoft.com/office/drawing/2010/main" val="0"/>
              </a:ext>
            </a:extLst>
          </a:blip>
          <a:srcRect t="21778" b="3223"/>
          <a:stretch/>
        </p:blipFill>
        <p:spPr>
          <a:xfrm>
            <a:off x="0" y="0"/>
            <a:ext cx="12192000" cy="6858000"/>
          </a:xfrm>
          <a:prstGeom prst="rect">
            <a:avLst/>
          </a:prstGeom>
        </p:spPr>
      </p:pic>
      <p:sp>
        <p:nvSpPr>
          <p:cNvPr id="8" name="Titre 1">
            <a:extLst>
              <a:ext uri="{FF2B5EF4-FFF2-40B4-BE49-F238E27FC236}">
                <a16:creationId xmlns:a16="http://schemas.microsoft.com/office/drawing/2014/main" id="{082DF5A9-D068-BC52-63D5-409BADCCAF26}"/>
              </a:ext>
            </a:extLst>
          </p:cNvPr>
          <p:cNvSpPr txBox="1">
            <a:spLocks/>
          </p:cNvSpPr>
          <p:nvPr/>
        </p:nvSpPr>
        <p:spPr>
          <a:xfrm>
            <a:off x="3337959" y="5863769"/>
            <a:ext cx="8462156" cy="711426"/>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600"/>
              </a:spcBef>
              <a:spcAft>
                <a:spcPts val="600"/>
              </a:spcAft>
            </a:pPr>
            <a:br>
              <a:rPr lang="fr-FR" sz="2700" b="1" cap="all" dirty="0">
                <a:latin typeface="Calibri"/>
                <a:ea typeface="+mn-ea"/>
                <a:cs typeface="Calibri"/>
              </a:rPr>
            </a:br>
            <a:br>
              <a:rPr lang="fr-FR" sz="2700" b="1" cap="all" dirty="0">
                <a:latin typeface="Calibri"/>
                <a:ea typeface="+mn-ea"/>
                <a:cs typeface="Calibri"/>
              </a:rPr>
            </a:br>
            <a:br>
              <a:rPr lang="fr-FR" sz="2700" b="1" cap="all" dirty="0">
                <a:latin typeface="Calibri"/>
                <a:ea typeface="+mn-ea"/>
                <a:cs typeface="Calibri"/>
              </a:rPr>
            </a:br>
            <a:br>
              <a:rPr lang="fr-FR" sz="14400" b="1" cap="all" dirty="0">
                <a:latin typeface="Calibri"/>
                <a:ea typeface="+mn-ea"/>
                <a:cs typeface="Calibri"/>
              </a:rPr>
            </a:br>
            <a:r>
              <a:rPr lang="fr-FR" sz="14400" b="1" dirty="0">
                <a:solidFill>
                  <a:schemeClr val="bg1"/>
                </a:solidFill>
              </a:rPr>
              <a:t>III. La décarbonation des Cars Région</a:t>
            </a:r>
            <a:br>
              <a:rPr lang="fr-FR" sz="14400" b="1" dirty="0">
                <a:latin typeface="+mn-lt"/>
                <a:ea typeface="+mn-ea"/>
                <a:cs typeface="+mn-cs"/>
              </a:rPr>
            </a:br>
            <a:br>
              <a:rPr lang="fr-FR" sz="2000" dirty="0">
                <a:latin typeface="+mn-lt"/>
              </a:rPr>
            </a:br>
            <a:br>
              <a:rPr lang="fr-FR" sz="2000" dirty="0">
                <a:latin typeface="Calibri"/>
                <a:cs typeface="Calibri"/>
              </a:rPr>
            </a:br>
            <a:br>
              <a:rPr lang="fr-FR" sz="2000" dirty="0">
                <a:latin typeface="Calibri"/>
                <a:cs typeface="Calibri"/>
              </a:rPr>
            </a:br>
            <a:br>
              <a:rPr lang="fr-FR" sz="2000" dirty="0">
                <a:latin typeface="Calibri"/>
                <a:cs typeface="Calibri"/>
              </a:rPr>
            </a:br>
            <a:br>
              <a:rPr lang="en-US" dirty="0"/>
            </a:br>
            <a:endParaRPr lang="fr-FR" sz="2000" dirty="0">
              <a:latin typeface="Calibri"/>
              <a:cs typeface="Calibri"/>
            </a:endParaRPr>
          </a:p>
        </p:txBody>
      </p:sp>
    </p:spTree>
    <p:extLst>
      <p:ext uri="{BB962C8B-B14F-4D97-AF65-F5344CB8AC3E}">
        <p14:creationId xmlns:p14="http://schemas.microsoft.com/office/powerpoint/2010/main" val="8814278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818</TotalTime>
  <Words>2532</Words>
  <Application>Microsoft Office PowerPoint</Application>
  <PresentationFormat>Grand écran</PresentationFormat>
  <Paragraphs>204</Paragraphs>
  <Slides>20</Slides>
  <Notes>18</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20</vt:i4>
      </vt:variant>
    </vt:vector>
  </HeadingPairs>
  <TitlesOfParts>
    <vt:vector size="33" baseType="lpstr">
      <vt:lpstr>Aptos</vt:lpstr>
      <vt:lpstr>Aptos Display</vt:lpstr>
      <vt:lpstr>Arial</vt:lpstr>
      <vt:lpstr>Arial Black</vt:lpstr>
      <vt:lpstr>Calibri</vt:lpstr>
      <vt:lpstr>Calibri,Sans-Serif</vt:lpstr>
      <vt:lpstr>Courier New</vt:lpstr>
      <vt:lpstr>Lucida Sans Unicode</vt:lpstr>
      <vt:lpstr>Symbol</vt:lpstr>
      <vt:lpstr>Times New Roman</vt:lpstr>
      <vt:lpstr>Wingdings</vt:lpstr>
      <vt:lpstr>Thème Office</vt:lpstr>
      <vt:lpstr>Office Theme</vt:lpstr>
      <vt:lpstr>Présentation PowerPoint</vt:lpstr>
      <vt:lpstr>Présentation PowerPoint</vt:lpstr>
      <vt:lpstr>    I. Enjeux de la décarbonation des Cars Région      </vt:lpstr>
      <vt:lpstr>    I. Enjeux de la décarbonation des Cars Région      </vt:lpstr>
      <vt:lpstr>    I. Enjeux de la décarbonation des Cars Région      </vt:lpstr>
      <vt:lpstr>Présentation PowerPoint</vt:lpstr>
      <vt:lpstr>Présentation PowerPoint</vt:lpstr>
      <vt:lpstr>    II. Comment décarboner les Cars Région      </vt:lpstr>
      <vt:lpstr>Présentation PowerPoint</vt:lpstr>
      <vt:lpstr>    III. La décarbonation des Cars Région     </vt:lpstr>
      <vt:lpstr>Présentation PowerPoint</vt:lpstr>
      <vt:lpstr>Présentation PowerPoint</vt:lpstr>
      <vt:lpstr>Présentation PowerPoint</vt:lpstr>
      <vt:lpstr>    IV. D’autres leviers pour décarboner les trajets vallées-stations      </vt:lpstr>
      <vt:lpstr>    IV. D’autres leviers pour décarboner les trajets vallées-stations      </vt:lpstr>
      <vt:lpstr>    IV. D’autres leviers pour décarboner les trajets vallées-stations      </vt:lpstr>
      <vt:lpstr>    IV. D’autres leviers pour décarboner les trajets vallées-stations      </vt:lpstr>
      <vt:lpstr>    IV. D’autres leviers pour décarboner les trajets vallées-stations      </vt:lpstr>
      <vt:lpstr>La préparation des JOP 2030 : volet Mobilité</vt:lpstr>
      <vt:lpstr>Présentation PowerPoint</vt:lpstr>
    </vt:vector>
  </TitlesOfParts>
  <Company>Région Auvergne Rhône Alpes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MORIN François-Xavier</dc:creator>
  <cp:lastModifiedBy>MORIN François-Xavier</cp:lastModifiedBy>
  <cp:revision>30</cp:revision>
  <dcterms:created xsi:type="dcterms:W3CDTF">2025-03-13T15:55:28Z</dcterms:created>
  <dcterms:modified xsi:type="dcterms:W3CDTF">2025-06-11T11:44:38Z</dcterms:modified>
</cp:coreProperties>
</file>