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8" r:id="rId2"/>
    <p:sldId id="272" r:id="rId3"/>
    <p:sldId id="273" r:id="rId4"/>
    <p:sldId id="358" r:id="rId5"/>
    <p:sldId id="369" r:id="rId6"/>
    <p:sldId id="370" r:id="rId7"/>
    <p:sldId id="342" r:id="rId8"/>
    <p:sldId id="363" r:id="rId9"/>
    <p:sldId id="284" r:id="rId10"/>
    <p:sldId id="339" r:id="rId11"/>
    <p:sldId id="351" r:id="rId12"/>
    <p:sldId id="364" r:id="rId13"/>
    <p:sldId id="348" r:id="rId14"/>
    <p:sldId id="361" r:id="rId15"/>
    <p:sldId id="357" r:id="rId16"/>
    <p:sldId id="346" r:id="rId17"/>
    <p:sldId id="365" r:id="rId18"/>
    <p:sldId id="366" r:id="rId19"/>
    <p:sldId id="36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92F6F18-DB96-44FB-9205-5552D060C0C8}">
          <p14:sldIdLst>
            <p14:sldId id="278"/>
            <p14:sldId id="272"/>
            <p14:sldId id="273"/>
            <p14:sldId id="358"/>
            <p14:sldId id="369"/>
            <p14:sldId id="370"/>
            <p14:sldId id="342"/>
            <p14:sldId id="363"/>
            <p14:sldId id="284"/>
            <p14:sldId id="339"/>
            <p14:sldId id="351"/>
            <p14:sldId id="364"/>
            <p14:sldId id="348"/>
            <p14:sldId id="361"/>
            <p14:sldId id="357"/>
            <p14:sldId id="346"/>
            <p14:sldId id="365"/>
            <p14:sldId id="366"/>
            <p14:sldId id="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5D"/>
    <a:srgbClr val="FFFB4B"/>
    <a:srgbClr val="FDFDFD"/>
    <a:srgbClr val="000000"/>
    <a:srgbClr val="FFFF00"/>
    <a:srgbClr val="FFF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958" autoAdjust="0"/>
  </p:normalViewPr>
  <p:slideViewPr>
    <p:cSldViewPr snapToObjects="1">
      <p:cViewPr varScale="1">
        <p:scale>
          <a:sx n="65" d="100"/>
          <a:sy n="65" d="100"/>
        </p:scale>
        <p:origin x="14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6" d="100"/>
          <a:sy n="56" d="100"/>
        </p:scale>
        <p:origin x="-25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51AEF-41DB-4BEB-B6D4-676F66C50CF0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3F5C2EB4-D959-4AB4-99B8-51FFC27E77F5}">
      <dgm:prSet phldrT="[Texte]"/>
      <dgm:spPr/>
      <dgm:t>
        <a:bodyPr/>
        <a:lstStyle/>
        <a:p>
          <a:r>
            <a:rPr lang="fr-FR" dirty="0" smtClean="0"/>
            <a:t>Mélange de biodéchets : DALIM + DV préalablement broyés</a:t>
          </a:r>
          <a:endParaRPr lang="fr-FR" dirty="0"/>
        </a:p>
      </dgm:t>
    </dgm:pt>
    <dgm:pt modelId="{06DBF8E2-9F86-4642-9C6C-4708CD0BF191}" type="parTrans" cxnId="{9A363AF1-E2AD-4DE3-9DAC-9575E13FB488}">
      <dgm:prSet/>
      <dgm:spPr/>
      <dgm:t>
        <a:bodyPr/>
        <a:lstStyle/>
        <a:p>
          <a:endParaRPr lang="fr-FR"/>
        </a:p>
      </dgm:t>
    </dgm:pt>
    <dgm:pt modelId="{2330C643-92A1-48E9-9F3F-37B95E3A3DCA}" type="sibTrans" cxnId="{9A363AF1-E2AD-4DE3-9DAC-9575E13FB488}">
      <dgm:prSet/>
      <dgm:spPr/>
      <dgm:t>
        <a:bodyPr/>
        <a:lstStyle/>
        <a:p>
          <a:endParaRPr lang="fr-FR"/>
        </a:p>
      </dgm:t>
    </dgm:pt>
    <dgm:pt modelId="{5266BA2E-BA39-4CD4-80A3-4D9D79C8007D}">
      <dgm:prSet phldrT="[Texte]"/>
      <dgm:spPr/>
      <dgm:t>
        <a:bodyPr/>
        <a:lstStyle/>
        <a:p>
          <a:r>
            <a:rPr lang="fr-FR" dirty="0" smtClean="0"/>
            <a:t>Entrée dans digesteur via une trémie d’incorporation</a:t>
          </a:r>
          <a:endParaRPr lang="fr-FR" dirty="0"/>
        </a:p>
      </dgm:t>
    </dgm:pt>
    <dgm:pt modelId="{6C9FD364-9A83-46CC-8E14-E318AACB2DFB}" type="parTrans" cxnId="{B923F8B5-243C-4421-8EA9-69ABB99D0068}">
      <dgm:prSet/>
      <dgm:spPr/>
      <dgm:t>
        <a:bodyPr/>
        <a:lstStyle/>
        <a:p>
          <a:endParaRPr lang="fr-FR"/>
        </a:p>
      </dgm:t>
    </dgm:pt>
    <dgm:pt modelId="{78CE876F-68E2-4498-AD43-764B871657B7}" type="sibTrans" cxnId="{B923F8B5-243C-4421-8EA9-69ABB99D0068}">
      <dgm:prSet/>
      <dgm:spPr/>
      <dgm:t>
        <a:bodyPr/>
        <a:lstStyle/>
        <a:p>
          <a:endParaRPr lang="fr-FR"/>
        </a:p>
      </dgm:t>
    </dgm:pt>
    <dgm:pt modelId="{C8E0CFEE-82F2-4D74-89E4-3DAAB129CBAB}">
      <dgm:prSet phldrT="[Texte]"/>
      <dgm:spPr/>
      <dgm:t>
        <a:bodyPr/>
        <a:lstStyle/>
        <a:p>
          <a:r>
            <a:rPr lang="fr-FR" dirty="0" smtClean="0"/>
            <a:t>25 à 35 jours de fermentation à une température d’environ </a:t>
          </a:r>
          <a:r>
            <a:rPr lang="fr-FR" dirty="0" smtClean="0"/>
            <a:t>55°C</a:t>
          </a:r>
          <a:endParaRPr lang="fr-FR" dirty="0"/>
        </a:p>
      </dgm:t>
    </dgm:pt>
    <dgm:pt modelId="{29B57337-A0D9-482A-B5CE-290D14C21E3E}" type="parTrans" cxnId="{AB1EA970-BD2F-4A7B-9B70-BC301A08A994}">
      <dgm:prSet/>
      <dgm:spPr/>
      <dgm:t>
        <a:bodyPr/>
        <a:lstStyle/>
        <a:p>
          <a:endParaRPr lang="fr-FR"/>
        </a:p>
      </dgm:t>
    </dgm:pt>
    <dgm:pt modelId="{6F9C4FBF-0FDE-46CA-B2AF-5BDBF392619E}" type="sibTrans" cxnId="{AB1EA970-BD2F-4A7B-9B70-BC301A08A994}">
      <dgm:prSet/>
      <dgm:spPr/>
      <dgm:t>
        <a:bodyPr/>
        <a:lstStyle/>
        <a:p>
          <a:endParaRPr lang="fr-FR"/>
        </a:p>
      </dgm:t>
    </dgm:pt>
    <dgm:pt modelId="{28A906BD-3684-4709-80A7-37FE8E60C4B6}">
      <dgm:prSet phldrT="[Texte]"/>
      <dgm:spPr/>
      <dgm:t>
        <a:bodyPr/>
        <a:lstStyle/>
        <a:p>
          <a:r>
            <a:rPr lang="fr-FR" dirty="0" smtClean="0"/>
            <a:t>Sortie du digestat</a:t>
          </a:r>
          <a:endParaRPr lang="fr-FR" dirty="0"/>
        </a:p>
      </dgm:t>
    </dgm:pt>
    <dgm:pt modelId="{DBFD6BD2-B3BD-4650-9B27-A38C2CA35549}" type="parTrans" cxnId="{361FD975-5583-4819-A9D3-071530790FFC}">
      <dgm:prSet/>
      <dgm:spPr/>
      <dgm:t>
        <a:bodyPr/>
        <a:lstStyle/>
        <a:p>
          <a:endParaRPr lang="fr-FR"/>
        </a:p>
      </dgm:t>
    </dgm:pt>
    <dgm:pt modelId="{C9026C62-24ED-483F-B43F-C95318CC2FC5}" type="sibTrans" cxnId="{361FD975-5583-4819-A9D3-071530790FFC}">
      <dgm:prSet/>
      <dgm:spPr/>
      <dgm:t>
        <a:bodyPr/>
        <a:lstStyle/>
        <a:p>
          <a:endParaRPr lang="fr-FR"/>
        </a:p>
      </dgm:t>
    </dgm:pt>
    <dgm:pt modelId="{0B5A7B89-8FF6-44A0-B6F8-3C85C5DBCE54}">
      <dgm:prSet phldrT="[Texte]"/>
      <dgm:spPr/>
      <dgm:t>
        <a:bodyPr/>
        <a:lstStyle/>
        <a:p>
          <a:r>
            <a:rPr lang="fr-FR" dirty="0" smtClean="0"/>
            <a:t>Mélange du digestat « liquide - pâteux » avec du déchet vert</a:t>
          </a:r>
          <a:endParaRPr lang="fr-FR" dirty="0"/>
        </a:p>
      </dgm:t>
    </dgm:pt>
    <dgm:pt modelId="{E1C3D9DC-20DA-4E40-8D72-14F8716A56B0}" type="parTrans" cxnId="{8D14DA23-C165-43F2-A2FD-0299BA241361}">
      <dgm:prSet/>
      <dgm:spPr/>
      <dgm:t>
        <a:bodyPr/>
        <a:lstStyle/>
        <a:p>
          <a:endParaRPr lang="fr-FR"/>
        </a:p>
      </dgm:t>
    </dgm:pt>
    <dgm:pt modelId="{54AE101D-BC99-48C3-8C22-A9E9D521F641}" type="sibTrans" cxnId="{8D14DA23-C165-43F2-A2FD-0299BA241361}">
      <dgm:prSet/>
      <dgm:spPr/>
      <dgm:t>
        <a:bodyPr/>
        <a:lstStyle/>
        <a:p>
          <a:endParaRPr lang="fr-FR"/>
        </a:p>
      </dgm:t>
    </dgm:pt>
    <dgm:pt modelId="{6C908192-DF93-4F00-A58A-DBF38C2CA167}">
      <dgm:prSet phldrT="[Texte]"/>
      <dgm:spPr/>
      <dgm:t>
        <a:bodyPr/>
        <a:lstStyle/>
        <a:p>
          <a:r>
            <a:rPr lang="fr-FR" dirty="0" smtClean="0"/>
            <a:t>Hygiénisation du mélange digestat – DV (1h à 70°C)</a:t>
          </a:r>
          <a:endParaRPr lang="fr-FR" dirty="0"/>
        </a:p>
      </dgm:t>
    </dgm:pt>
    <dgm:pt modelId="{FD3BB747-452B-4AFC-86EE-89F12BB04FAF}" type="parTrans" cxnId="{6824CF9E-3340-4C88-8342-D9EA48875C7E}">
      <dgm:prSet/>
      <dgm:spPr/>
      <dgm:t>
        <a:bodyPr/>
        <a:lstStyle/>
        <a:p>
          <a:endParaRPr lang="fr-FR"/>
        </a:p>
      </dgm:t>
    </dgm:pt>
    <dgm:pt modelId="{4BECD293-FB36-4475-A1E1-3BDCAA490CA1}" type="sibTrans" cxnId="{6824CF9E-3340-4C88-8342-D9EA48875C7E}">
      <dgm:prSet/>
      <dgm:spPr/>
      <dgm:t>
        <a:bodyPr/>
        <a:lstStyle/>
        <a:p>
          <a:endParaRPr lang="fr-FR"/>
        </a:p>
      </dgm:t>
    </dgm:pt>
    <dgm:pt modelId="{4A83AB21-FB67-4CF6-8BA5-A7BC30EAAF31}">
      <dgm:prSet phldrT="[Texte]"/>
      <dgm:spPr/>
      <dgm:t>
        <a:bodyPr/>
        <a:lstStyle/>
        <a:p>
          <a:r>
            <a:rPr lang="fr-FR" dirty="0" smtClean="0"/>
            <a:t>Entrée du mélange hygiénisé en plateforme de compostage</a:t>
          </a:r>
          <a:endParaRPr lang="fr-FR" dirty="0"/>
        </a:p>
      </dgm:t>
    </dgm:pt>
    <dgm:pt modelId="{D22BFBFD-F2CF-46B8-8FEF-393225135542}" type="parTrans" cxnId="{A7812C0C-1B4B-4E1B-ABC8-EC8A2D4BB483}">
      <dgm:prSet/>
      <dgm:spPr/>
      <dgm:t>
        <a:bodyPr/>
        <a:lstStyle/>
        <a:p>
          <a:endParaRPr lang="fr-FR"/>
        </a:p>
      </dgm:t>
    </dgm:pt>
    <dgm:pt modelId="{AAF9B442-EC05-480F-AE4F-14BBEE816334}" type="sibTrans" cxnId="{A7812C0C-1B4B-4E1B-ABC8-EC8A2D4BB483}">
      <dgm:prSet/>
      <dgm:spPr/>
      <dgm:t>
        <a:bodyPr/>
        <a:lstStyle/>
        <a:p>
          <a:endParaRPr lang="fr-FR"/>
        </a:p>
      </dgm:t>
    </dgm:pt>
    <dgm:pt modelId="{33CE6B87-F036-405D-B8F7-E663274D8F7C}">
      <dgm:prSet phldrT="[Texte]"/>
      <dgm:spPr/>
      <dgm:t>
        <a:bodyPr/>
        <a:lstStyle/>
        <a:p>
          <a:r>
            <a:rPr lang="fr-FR" dirty="0" smtClean="0"/>
            <a:t>Etape de compostage (fermentation-maturation-affinage)</a:t>
          </a:r>
          <a:endParaRPr lang="fr-FR" dirty="0"/>
        </a:p>
      </dgm:t>
    </dgm:pt>
    <dgm:pt modelId="{D9334C0E-2772-434F-80C5-213DA759B93E}" type="parTrans" cxnId="{CD495A58-9647-4FE9-A0BE-D78EE4457AB9}">
      <dgm:prSet/>
      <dgm:spPr/>
      <dgm:t>
        <a:bodyPr/>
        <a:lstStyle/>
        <a:p>
          <a:endParaRPr lang="fr-FR"/>
        </a:p>
      </dgm:t>
    </dgm:pt>
    <dgm:pt modelId="{733044E6-11D5-4712-82A6-2E1089603F47}" type="sibTrans" cxnId="{CD495A58-9647-4FE9-A0BE-D78EE4457AB9}">
      <dgm:prSet/>
      <dgm:spPr/>
      <dgm:t>
        <a:bodyPr/>
        <a:lstStyle/>
        <a:p>
          <a:endParaRPr lang="fr-FR"/>
        </a:p>
      </dgm:t>
    </dgm:pt>
    <dgm:pt modelId="{E4DCF098-D639-450E-95DF-5E57261089FC}">
      <dgm:prSet phldrT="[Texte]"/>
      <dgm:spPr/>
      <dgm:t>
        <a:bodyPr/>
        <a:lstStyle/>
        <a:p>
          <a:r>
            <a:rPr lang="fr-FR" dirty="0" smtClean="0"/>
            <a:t>Compost normé pour utilisation sur les sols agricoles</a:t>
          </a:r>
          <a:endParaRPr lang="fr-FR" dirty="0"/>
        </a:p>
      </dgm:t>
    </dgm:pt>
    <dgm:pt modelId="{E6B8E876-BA55-41DA-BC29-EE727359E059}" type="parTrans" cxnId="{C1818CA5-B841-407E-B8C8-83B8301DDCFC}">
      <dgm:prSet/>
      <dgm:spPr/>
      <dgm:t>
        <a:bodyPr/>
        <a:lstStyle/>
        <a:p>
          <a:endParaRPr lang="fr-FR"/>
        </a:p>
      </dgm:t>
    </dgm:pt>
    <dgm:pt modelId="{B84E742A-C11C-47FF-AA87-81E5B9E35085}" type="sibTrans" cxnId="{C1818CA5-B841-407E-B8C8-83B8301DDCFC}">
      <dgm:prSet/>
      <dgm:spPr/>
      <dgm:t>
        <a:bodyPr/>
        <a:lstStyle/>
        <a:p>
          <a:endParaRPr lang="fr-FR"/>
        </a:p>
      </dgm:t>
    </dgm:pt>
    <dgm:pt modelId="{B2B76B63-311F-448D-B1A3-1BAC09E67C86}" type="pres">
      <dgm:prSet presAssocID="{A2E51AEF-41DB-4BEB-B6D4-676F66C50CF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5DD0290C-86D4-4F91-AB18-856A838570AC}" type="pres">
      <dgm:prSet presAssocID="{3F5C2EB4-D959-4AB4-99B8-51FFC27E77F5}" presName="compNode" presStyleCnt="0"/>
      <dgm:spPr/>
    </dgm:pt>
    <dgm:pt modelId="{24EC1414-5F2C-4360-9B6C-6368B7085710}" type="pres">
      <dgm:prSet presAssocID="{3F5C2EB4-D959-4AB4-99B8-51FFC27E77F5}" presName="dummyConnPt" presStyleCnt="0"/>
      <dgm:spPr/>
    </dgm:pt>
    <dgm:pt modelId="{FD23A3DA-B692-48B2-B382-164DDE441FF0}" type="pres">
      <dgm:prSet presAssocID="{3F5C2EB4-D959-4AB4-99B8-51FFC27E77F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554ABDC-3792-4DB8-AFAC-40BBF8BDBBCE}" type="pres">
      <dgm:prSet presAssocID="{2330C643-92A1-48E9-9F3F-37B95E3A3DCA}" presName="sibTrans" presStyleLbl="bgSibTrans2D1" presStyleIdx="0" presStyleCnt="8"/>
      <dgm:spPr/>
      <dgm:t>
        <a:bodyPr/>
        <a:lstStyle/>
        <a:p>
          <a:endParaRPr lang="fr-FR"/>
        </a:p>
      </dgm:t>
    </dgm:pt>
    <dgm:pt modelId="{ABD34B1D-CFE9-41E4-8A10-ED5841BB4467}" type="pres">
      <dgm:prSet presAssocID="{5266BA2E-BA39-4CD4-80A3-4D9D79C8007D}" presName="compNode" presStyleCnt="0"/>
      <dgm:spPr/>
    </dgm:pt>
    <dgm:pt modelId="{9D5D858A-F1FC-409A-BE4D-F708CFA5714A}" type="pres">
      <dgm:prSet presAssocID="{5266BA2E-BA39-4CD4-80A3-4D9D79C8007D}" presName="dummyConnPt" presStyleCnt="0"/>
      <dgm:spPr/>
    </dgm:pt>
    <dgm:pt modelId="{2B5D4A1E-5825-4836-A1C7-5AD6B1EDBE4B}" type="pres">
      <dgm:prSet presAssocID="{5266BA2E-BA39-4CD4-80A3-4D9D79C8007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32E2359-EBF6-4AFB-B5A9-C8AC5511A36F}" type="pres">
      <dgm:prSet presAssocID="{78CE876F-68E2-4498-AD43-764B871657B7}" presName="sibTrans" presStyleLbl="bgSibTrans2D1" presStyleIdx="1" presStyleCnt="8"/>
      <dgm:spPr/>
      <dgm:t>
        <a:bodyPr/>
        <a:lstStyle/>
        <a:p>
          <a:endParaRPr lang="fr-FR"/>
        </a:p>
      </dgm:t>
    </dgm:pt>
    <dgm:pt modelId="{297D4CCF-FA6E-446F-8613-0E99F0D12236}" type="pres">
      <dgm:prSet presAssocID="{C8E0CFEE-82F2-4D74-89E4-3DAAB129CBAB}" presName="compNode" presStyleCnt="0"/>
      <dgm:spPr/>
    </dgm:pt>
    <dgm:pt modelId="{C6781F59-C690-48D7-A99F-3E9023C8FAC2}" type="pres">
      <dgm:prSet presAssocID="{C8E0CFEE-82F2-4D74-89E4-3DAAB129CBAB}" presName="dummyConnPt" presStyleCnt="0"/>
      <dgm:spPr/>
    </dgm:pt>
    <dgm:pt modelId="{ACFD3F85-CE3C-4AEA-BD96-16C751490DEE}" type="pres">
      <dgm:prSet presAssocID="{C8E0CFEE-82F2-4D74-89E4-3DAAB129CBAB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CFE41AE-C0D8-49BF-8DE8-DAF390768C99}" type="pres">
      <dgm:prSet presAssocID="{6F9C4FBF-0FDE-46CA-B2AF-5BDBF392619E}" presName="sibTrans" presStyleLbl="bgSibTrans2D1" presStyleIdx="2" presStyleCnt="8"/>
      <dgm:spPr/>
      <dgm:t>
        <a:bodyPr/>
        <a:lstStyle/>
        <a:p>
          <a:endParaRPr lang="fr-FR"/>
        </a:p>
      </dgm:t>
    </dgm:pt>
    <dgm:pt modelId="{D4318321-2AA8-4531-89F3-CE36481DC792}" type="pres">
      <dgm:prSet presAssocID="{28A906BD-3684-4709-80A7-37FE8E60C4B6}" presName="compNode" presStyleCnt="0"/>
      <dgm:spPr/>
    </dgm:pt>
    <dgm:pt modelId="{23BC4F04-7B44-4044-BF4F-FE6697C77A66}" type="pres">
      <dgm:prSet presAssocID="{28A906BD-3684-4709-80A7-37FE8E60C4B6}" presName="dummyConnPt" presStyleCnt="0"/>
      <dgm:spPr/>
    </dgm:pt>
    <dgm:pt modelId="{904F858A-1912-41E4-99A6-7FA46AFADF2C}" type="pres">
      <dgm:prSet presAssocID="{28A906BD-3684-4709-80A7-37FE8E60C4B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300B9E-E957-4C92-9B61-27F6BC79AA55}" type="pres">
      <dgm:prSet presAssocID="{C9026C62-24ED-483F-B43F-C95318CC2FC5}" presName="sibTrans" presStyleLbl="bgSibTrans2D1" presStyleIdx="3" presStyleCnt="8"/>
      <dgm:spPr/>
      <dgm:t>
        <a:bodyPr/>
        <a:lstStyle/>
        <a:p>
          <a:endParaRPr lang="fr-FR"/>
        </a:p>
      </dgm:t>
    </dgm:pt>
    <dgm:pt modelId="{491E1327-58B7-4082-9DFE-BB046C409C26}" type="pres">
      <dgm:prSet presAssocID="{0B5A7B89-8FF6-44A0-B6F8-3C85C5DBCE54}" presName="compNode" presStyleCnt="0"/>
      <dgm:spPr/>
    </dgm:pt>
    <dgm:pt modelId="{36642AA6-246A-4EC3-AF9C-B445058FD9D8}" type="pres">
      <dgm:prSet presAssocID="{0B5A7B89-8FF6-44A0-B6F8-3C85C5DBCE54}" presName="dummyConnPt" presStyleCnt="0"/>
      <dgm:spPr/>
    </dgm:pt>
    <dgm:pt modelId="{0AE263F2-120C-433B-983D-594C729BB781}" type="pres">
      <dgm:prSet presAssocID="{0B5A7B89-8FF6-44A0-B6F8-3C85C5DBCE54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A41D277-8EEB-42C4-9AA4-3A24A6DD6E3B}" type="pres">
      <dgm:prSet presAssocID="{54AE101D-BC99-48C3-8C22-A9E9D521F641}" presName="sibTrans" presStyleLbl="bgSibTrans2D1" presStyleIdx="4" presStyleCnt="8"/>
      <dgm:spPr/>
      <dgm:t>
        <a:bodyPr/>
        <a:lstStyle/>
        <a:p>
          <a:endParaRPr lang="fr-FR"/>
        </a:p>
      </dgm:t>
    </dgm:pt>
    <dgm:pt modelId="{7ACDD252-AF8F-4905-AF89-BD980D6A2C37}" type="pres">
      <dgm:prSet presAssocID="{6C908192-DF93-4F00-A58A-DBF38C2CA167}" presName="compNode" presStyleCnt="0"/>
      <dgm:spPr/>
    </dgm:pt>
    <dgm:pt modelId="{8B6B23C3-D0E1-41D4-8C4D-686DBC6EFDC7}" type="pres">
      <dgm:prSet presAssocID="{6C908192-DF93-4F00-A58A-DBF38C2CA167}" presName="dummyConnPt" presStyleCnt="0"/>
      <dgm:spPr/>
    </dgm:pt>
    <dgm:pt modelId="{B037C55F-3483-40C1-ACE9-2A27C55CF709}" type="pres">
      <dgm:prSet presAssocID="{6C908192-DF93-4F00-A58A-DBF38C2CA167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C91AC2-6F56-4196-82F9-C2C05E4802B5}" type="pres">
      <dgm:prSet presAssocID="{4BECD293-FB36-4475-A1E1-3BDCAA490CA1}" presName="sibTrans" presStyleLbl="bgSibTrans2D1" presStyleIdx="5" presStyleCnt="8"/>
      <dgm:spPr/>
      <dgm:t>
        <a:bodyPr/>
        <a:lstStyle/>
        <a:p>
          <a:endParaRPr lang="fr-FR"/>
        </a:p>
      </dgm:t>
    </dgm:pt>
    <dgm:pt modelId="{EE7484E2-F581-4988-BCAA-31A4A470665D}" type="pres">
      <dgm:prSet presAssocID="{4A83AB21-FB67-4CF6-8BA5-A7BC30EAAF31}" presName="compNode" presStyleCnt="0"/>
      <dgm:spPr/>
    </dgm:pt>
    <dgm:pt modelId="{9057BE81-D807-4FD0-BD49-C8A0F281E024}" type="pres">
      <dgm:prSet presAssocID="{4A83AB21-FB67-4CF6-8BA5-A7BC30EAAF31}" presName="dummyConnPt" presStyleCnt="0"/>
      <dgm:spPr/>
    </dgm:pt>
    <dgm:pt modelId="{0D0A22CE-B1AC-4B20-A03F-F4F3E1B31BB1}" type="pres">
      <dgm:prSet presAssocID="{4A83AB21-FB67-4CF6-8BA5-A7BC30EAAF31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FF0AA9-DAD7-4019-A0DE-5B37B389CB2B}" type="pres">
      <dgm:prSet presAssocID="{AAF9B442-EC05-480F-AE4F-14BBEE816334}" presName="sibTrans" presStyleLbl="bgSibTrans2D1" presStyleIdx="6" presStyleCnt="8"/>
      <dgm:spPr/>
      <dgm:t>
        <a:bodyPr/>
        <a:lstStyle/>
        <a:p>
          <a:endParaRPr lang="fr-FR"/>
        </a:p>
      </dgm:t>
    </dgm:pt>
    <dgm:pt modelId="{C560032A-1274-47FB-B67F-7723183C59CF}" type="pres">
      <dgm:prSet presAssocID="{33CE6B87-F036-405D-B8F7-E663274D8F7C}" presName="compNode" presStyleCnt="0"/>
      <dgm:spPr/>
    </dgm:pt>
    <dgm:pt modelId="{F03E70BE-B4E5-47C2-8FFB-BDDB55B2A3BC}" type="pres">
      <dgm:prSet presAssocID="{33CE6B87-F036-405D-B8F7-E663274D8F7C}" presName="dummyConnPt" presStyleCnt="0"/>
      <dgm:spPr/>
    </dgm:pt>
    <dgm:pt modelId="{837298FA-D386-45F0-A82C-FBD8AA18A7DE}" type="pres">
      <dgm:prSet presAssocID="{33CE6B87-F036-405D-B8F7-E663274D8F7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53097-D6AB-4617-869D-C29A3C94CF87}" type="pres">
      <dgm:prSet presAssocID="{733044E6-11D5-4712-82A6-2E1089603F47}" presName="sibTrans" presStyleLbl="bgSibTrans2D1" presStyleIdx="7" presStyleCnt="8"/>
      <dgm:spPr/>
      <dgm:t>
        <a:bodyPr/>
        <a:lstStyle/>
        <a:p>
          <a:endParaRPr lang="fr-FR"/>
        </a:p>
      </dgm:t>
    </dgm:pt>
    <dgm:pt modelId="{E54E3323-A80F-47BF-AA6B-8BF4EC9B3874}" type="pres">
      <dgm:prSet presAssocID="{E4DCF098-D639-450E-95DF-5E57261089FC}" presName="compNode" presStyleCnt="0"/>
      <dgm:spPr/>
    </dgm:pt>
    <dgm:pt modelId="{86319863-8C79-495C-ACEC-6DD3FD8B9D06}" type="pres">
      <dgm:prSet presAssocID="{E4DCF098-D639-450E-95DF-5E57261089FC}" presName="dummyConnPt" presStyleCnt="0"/>
      <dgm:spPr/>
    </dgm:pt>
    <dgm:pt modelId="{BCAC12D2-778F-495D-AFD2-389A237B9C97}" type="pres">
      <dgm:prSet presAssocID="{E4DCF098-D639-450E-95DF-5E57261089FC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824CF9E-3340-4C88-8342-D9EA48875C7E}" srcId="{A2E51AEF-41DB-4BEB-B6D4-676F66C50CF0}" destId="{6C908192-DF93-4F00-A58A-DBF38C2CA167}" srcOrd="5" destOrd="0" parTransId="{FD3BB747-452B-4AFC-86EE-89F12BB04FAF}" sibTransId="{4BECD293-FB36-4475-A1E1-3BDCAA490CA1}"/>
    <dgm:cxn modelId="{B4FAFDE7-6E12-4D02-B0E7-C8C0B774BC11}" type="presOf" srcId="{4BECD293-FB36-4475-A1E1-3BDCAA490CA1}" destId="{48C91AC2-6F56-4196-82F9-C2C05E4802B5}" srcOrd="0" destOrd="0" presId="urn:microsoft.com/office/officeart/2005/8/layout/bProcess4"/>
    <dgm:cxn modelId="{5A4E168F-4A94-436C-B9B1-5F1AD6712403}" type="presOf" srcId="{33CE6B87-F036-405D-B8F7-E663274D8F7C}" destId="{837298FA-D386-45F0-A82C-FBD8AA18A7DE}" srcOrd="0" destOrd="0" presId="urn:microsoft.com/office/officeart/2005/8/layout/bProcess4"/>
    <dgm:cxn modelId="{D55CC736-627B-469B-886B-66D21BD54190}" type="presOf" srcId="{4A83AB21-FB67-4CF6-8BA5-A7BC30EAAF31}" destId="{0D0A22CE-B1AC-4B20-A03F-F4F3E1B31BB1}" srcOrd="0" destOrd="0" presId="urn:microsoft.com/office/officeart/2005/8/layout/bProcess4"/>
    <dgm:cxn modelId="{C1818CA5-B841-407E-B8C8-83B8301DDCFC}" srcId="{A2E51AEF-41DB-4BEB-B6D4-676F66C50CF0}" destId="{E4DCF098-D639-450E-95DF-5E57261089FC}" srcOrd="8" destOrd="0" parTransId="{E6B8E876-BA55-41DA-BC29-EE727359E059}" sibTransId="{B84E742A-C11C-47FF-AA87-81E5B9E35085}"/>
    <dgm:cxn modelId="{CD495A58-9647-4FE9-A0BE-D78EE4457AB9}" srcId="{A2E51AEF-41DB-4BEB-B6D4-676F66C50CF0}" destId="{33CE6B87-F036-405D-B8F7-E663274D8F7C}" srcOrd="7" destOrd="0" parTransId="{D9334C0E-2772-434F-80C5-213DA759B93E}" sibTransId="{733044E6-11D5-4712-82A6-2E1089603F47}"/>
    <dgm:cxn modelId="{B923F8B5-243C-4421-8EA9-69ABB99D0068}" srcId="{A2E51AEF-41DB-4BEB-B6D4-676F66C50CF0}" destId="{5266BA2E-BA39-4CD4-80A3-4D9D79C8007D}" srcOrd="1" destOrd="0" parTransId="{6C9FD364-9A83-46CC-8E14-E318AACB2DFB}" sibTransId="{78CE876F-68E2-4498-AD43-764B871657B7}"/>
    <dgm:cxn modelId="{2F6BCEC0-027F-482E-9C1D-C59209500C65}" type="presOf" srcId="{54AE101D-BC99-48C3-8C22-A9E9D521F641}" destId="{CA41D277-8EEB-42C4-9AA4-3A24A6DD6E3B}" srcOrd="0" destOrd="0" presId="urn:microsoft.com/office/officeart/2005/8/layout/bProcess4"/>
    <dgm:cxn modelId="{0FBD3169-ACA4-44D5-876D-9CFDD02C58A2}" type="presOf" srcId="{28A906BD-3684-4709-80A7-37FE8E60C4B6}" destId="{904F858A-1912-41E4-99A6-7FA46AFADF2C}" srcOrd="0" destOrd="0" presId="urn:microsoft.com/office/officeart/2005/8/layout/bProcess4"/>
    <dgm:cxn modelId="{9313BD95-59DE-47D7-9FFB-F15958074195}" type="presOf" srcId="{E4DCF098-D639-450E-95DF-5E57261089FC}" destId="{BCAC12D2-778F-495D-AFD2-389A237B9C97}" srcOrd="0" destOrd="0" presId="urn:microsoft.com/office/officeart/2005/8/layout/bProcess4"/>
    <dgm:cxn modelId="{361FD975-5583-4819-A9D3-071530790FFC}" srcId="{A2E51AEF-41DB-4BEB-B6D4-676F66C50CF0}" destId="{28A906BD-3684-4709-80A7-37FE8E60C4B6}" srcOrd="3" destOrd="0" parTransId="{DBFD6BD2-B3BD-4650-9B27-A38C2CA35549}" sibTransId="{C9026C62-24ED-483F-B43F-C95318CC2FC5}"/>
    <dgm:cxn modelId="{8D14DA23-C165-43F2-A2FD-0299BA241361}" srcId="{A2E51AEF-41DB-4BEB-B6D4-676F66C50CF0}" destId="{0B5A7B89-8FF6-44A0-B6F8-3C85C5DBCE54}" srcOrd="4" destOrd="0" parTransId="{E1C3D9DC-20DA-4E40-8D72-14F8716A56B0}" sibTransId="{54AE101D-BC99-48C3-8C22-A9E9D521F641}"/>
    <dgm:cxn modelId="{C6C8B7FC-281F-4E04-82DD-2208626F9BC7}" type="presOf" srcId="{2330C643-92A1-48E9-9F3F-37B95E3A3DCA}" destId="{6554ABDC-3792-4DB8-AFAC-40BBF8BDBBCE}" srcOrd="0" destOrd="0" presId="urn:microsoft.com/office/officeart/2005/8/layout/bProcess4"/>
    <dgm:cxn modelId="{D40329F5-92A4-4B62-A410-3478D6412245}" type="presOf" srcId="{AAF9B442-EC05-480F-AE4F-14BBEE816334}" destId="{2EFF0AA9-DAD7-4019-A0DE-5B37B389CB2B}" srcOrd="0" destOrd="0" presId="urn:microsoft.com/office/officeart/2005/8/layout/bProcess4"/>
    <dgm:cxn modelId="{9A363AF1-E2AD-4DE3-9DAC-9575E13FB488}" srcId="{A2E51AEF-41DB-4BEB-B6D4-676F66C50CF0}" destId="{3F5C2EB4-D959-4AB4-99B8-51FFC27E77F5}" srcOrd="0" destOrd="0" parTransId="{06DBF8E2-9F86-4642-9C6C-4708CD0BF191}" sibTransId="{2330C643-92A1-48E9-9F3F-37B95E3A3DCA}"/>
    <dgm:cxn modelId="{9074CA34-E075-4423-92CC-1EB9B35D7CD1}" type="presOf" srcId="{6F9C4FBF-0FDE-46CA-B2AF-5BDBF392619E}" destId="{CCFE41AE-C0D8-49BF-8DE8-DAF390768C99}" srcOrd="0" destOrd="0" presId="urn:microsoft.com/office/officeart/2005/8/layout/bProcess4"/>
    <dgm:cxn modelId="{3320951A-5A29-4C40-B9BC-BEE3BCE6DFB7}" type="presOf" srcId="{0B5A7B89-8FF6-44A0-B6F8-3C85C5DBCE54}" destId="{0AE263F2-120C-433B-983D-594C729BB781}" srcOrd="0" destOrd="0" presId="urn:microsoft.com/office/officeart/2005/8/layout/bProcess4"/>
    <dgm:cxn modelId="{51C30C44-003A-416F-99F5-210ED0E1362B}" type="presOf" srcId="{C8E0CFEE-82F2-4D74-89E4-3DAAB129CBAB}" destId="{ACFD3F85-CE3C-4AEA-BD96-16C751490DEE}" srcOrd="0" destOrd="0" presId="urn:microsoft.com/office/officeart/2005/8/layout/bProcess4"/>
    <dgm:cxn modelId="{50CFC43B-538D-4BFF-AF10-FEE0549DCFF9}" type="presOf" srcId="{A2E51AEF-41DB-4BEB-B6D4-676F66C50CF0}" destId="{B2B76B63-311F-448D-B1A3-1BAC09E67C86}" srcOrd="0" destOrd="0" presId="urn:microsoft.com/office/officeart/2005/8/layout/bProcess4"/>
    <dgm:cxn modelId="{907E68C0-D752-4B9D-BC22-D5E4DDEACDD5}" type="presOf" srcId="{5266BA2E-BA39-4CD4-80A3-4D9D79C8007D}" destId="{2B5D4A1E-5825-4836-A1C7-5AD6B1EDBE4B}" srcOrd="0" destOrd="0" presId="urn:microsoft.com/office/officeart/2005/8/layout/bProcess4"/>
    <dgm:cxn modelId="{568477C5-08AF-43B6-991E-1285F4D34EC1}" type="presOf" srcId="{733044E6-11D5-4712-82A6-2E1089603F47}" destId="{1F053097-D6AB-4617-869D-C29A3C94CF87}" srcOrd="0" destOrd="0" presId="urn:microsoft.com/office/officeart/2005/8/layout/bProcess4"/>
    <dgm:cxn modelId="{A7812C0C-1B4B-4E1B-ABC8-EC8A2D4BB483}" srcId="{A2E51AEF-41DB-4BEB-B6D4-676F66C50CF0}" destId="{4A83AB21-FB67-4CF6-8BA5-A7BC30EAAF31}" srcOrd="6" destOrd="0" parTransId="{D22BFBFD-F2CF-46B8-8FEF-393225135542}" sibTransId="{AAF9B442-EC05-480F-AE4F-14BBEE816334}"/>
    <dgm:cxn modelId="{21377B42-5B58-46FD-89C9-EB24CB6C5FD3}" type="presOf" srcId="{6C908192-DF93-4F00-A58A-DBF38C2CA167}" destId="{B037C55F-3483-40C1-ACE9-2A27C55CF709}" srcOrd="0" destOrd="0" presId="urn:microsoft.com/office/officeart/2005/8/layout/bProcess4"/>
    <dgm:cxn modelId="{6C62BEA9-4768-4253-A787-FED82F413876}" type="presOf" srcId="{3F5C2EB4-D959-4AB4-99B8-51FFC27E77F5}" destId="{FD23A3DA-B692-48B2-B382-164DDE441FF0}" srcOrd="0" destOrd="0" presId="urn:microsoft.com/office/officeart/2005/8/layout/bProcess4"/>
    <dgm:cxn modelId="{AB1EA970-BD2F-4A7B-9B70-BC301A08A994}" srcId="{A2E51AEF-41DB-4BEB-B6D4-676F66C50CF0}" destId="{C8E0CFEE-82F2-4D74-89E4-3DAAB129CBAB}" srcOrd="2" destOrd="0" parTransId="{29B57337-A0D9-482A-B5CE-290D14C21E3E}" sibTransId="{6F9C4FBF-0FDE-46CA-B2AF-5BDBF392619E}"/>
    <dgm:cxn modelId="{AF2786E3-1F8C-44A6-AEB2-6525A90ACDA9}" type="presOf" srcId="{78CE876F-68E2-4498-AD43-764B871657B7}" destId="{332E2359-EBF6-4AFB-B5A9-C8AC5511A36F}" srcOrd="0" destOrd="0" presId="urn:microsoft.com/office/officeart/2005/8/layout/bProcess4"/>
    <dgm:cxn modelId="{452A6693-5F8F-429C-AF78-1E012ABBFA19}" type="presOf" srcId="{C9026C62-24ED-483F-B43F-C95318CC2FC5}" destId="{37300B9E-E957-4C92-9B61-27F6BC79AA55}" srcOrd="0" destOrd="0" presId="urn:microsoft.com/office/officeart/2005/8/layout/bProcess4"/>
    <dgm:cxn modelId="{C1B113DB-FD0E-49A8-B02E-36C46FBFA216}" type="presParOf" srcId="{B2B76B63-311F-448D-B1A3-1BAC09E67C86}" destId="{5DD0290C-86D4-4F91-AB18-856A838570AC}" srcOrd="0" destOrd="0" presId="urn:microsoft.com/office/officeart/2005/8/layout/bProcess4"/>
    <dgm:cxn modelId="{77CEE602-DBD7-4117-9025-DC48490C1F49}" type="presParOf" srcId="{5DD0290C-86D4-4F91-AB18-856A838570AC}" destId="{24EC1414-5F2C-4360-9B6C-6368B7085710}" srcOrd="0" destOrd="0" presId="urn:microsoft.com/office/officeart/2005/8/layout/bProcess4"/>
    <dgm:cxn modelId="{83C714AC-2587-45F4-AA16-D90AC8598887}" type="presParOf" srcId="{5DD0290C-86D4-4F91-AB18-856A838570AC}" destId="{FD23A3DA-B692-48B2-B382-164DDE441FF0}" srcOrd="1" destOrd="0" presId="urn:microsoft.com/office/officeart/2005/8/layout/bProcess4"/>
    <dgm:cxn modelId="{7EED5028-5248-4946-AA1E-9C6068049ACE}" type="presParOf" srcId="{B2B76B63-311F-448D-B1A3-1BAC09E67C86}" destId="{6554ABDC-3792-4DB8-AFAC-40BBF8BDBBCE}" srcOrd="1" destOrd="0" presId="urn:microsoft.com/office/officeart/2005/8/layout/bProcess4"/>
    <dgm:cxn modelId="{F49473C7-21B5-4852-A6DD-EAD6B881B319}" type="presParOf" srcId="{B2B76B63-311F-448D-B1A3-1BAC09E67C86}" destId="{ABD34B1D-CFE9-41E4-8A10-ED5841BB4467}" srcOrd="2" destOrd="0" presId="urn:microsoft.com/office/officeart/2005/8/layout/bProcess4"/>
    <dgm:cxn modelId="{B3FA997C-863E-4780-A110-70DD71E0D475}" type="presParOf" srcId="{ABD34B1D-CFE9-41E4-8A10-ED5841BB4467}" destId="{9D5D858A-F1FC-409A-BE4D-F708CFA5714A}" srcOrd="0" destOrd="0" presId="urn:microsoft.com/office/officeart/2005/8/layout/bProcess4"/>
    <dgm:cxn modelId="{6F65D9A0-F6EE-41BA-AE8B-2D850EC0F571}" type="presParOf" srcId="{ABD34B1D-CFE9-41E4-8A10-ED5841BB4467}" destId="{2B5D4A1E-5825-4836-A1C7-5AD6B1EDBE4B}" srcOrd="1" destOrd="0" presId="urn:microsoft.com/office/officeart/2005/8/layout/bProcess4"/>
    <dgm:cxn modelId="{1292DDD1-A289-42E7-A2E2-E30D5CC42D9D}" type="presParOf" srcId="{B2B76B63-311F-448D-B1A3-1BAC09E67C86}" destId="{332E2359-EBF6-4AFB-B5A9-C8AC5511A36F}" srcOrd="3" destOrd="0" presId="urn:microsoft.com/office/officeart/2005/8/layout/bProcess4"/>
    <dgm:cxn modelId="{20DFB472-8165-4FF2-AE53-48F0667E24FC}" type="presParOf" srcId="{B2B76B63-311F-448D-B1A3-1BAC09E67C86}" destId="{297D4CCF-FA6E-446F-8613-0E99F0D12236}" srcOrd="4" destOrd="0" presId="urn:microsoft.com/office/officeart/2005/8/layout/bProcess4"/>
    <dgm:cxn modelId="{C1AE67A8-0B31-4B0F-9DE8-5A1C89F23E2B}" type="presParOf" srcId="{297D4CCF-FA6E-446F-8613-0E99F0D12236}" destId="{C6781F59-C690-48D7-A99F-3E9023C8FAC2}" srcOrd="0" destOrd="0" presId="urn:microsoft.com/office/officeart/2005/8/layout/bProcess4"/>
    <dgm:cxn modelId="{FCE9A5CB-7568-4437-8806-835C9518F870}" type="presParOf" srcId="{297D4CCF-FA6E-446F-8613-0E99F0D12236}" destId="{ACFD3F85-CE3C-4AEA-BD96-16C751490DEE}" srcOrd="1" destOrd="0" presId="urn:microsoft.com/office/officeart/2005/8/layout/bProcess4"/>
    <dgm:cxn modelId="{CE02CE06-C10B-4053-AA82-9BCC3894AAB0}" type="presParOf" srcId="{B2B76B63-311F-448D-B1A3-1BAC09E67C86}" destId="{CCFE41AE-C0D8-49BF-8DE8-DAF390768C99}" srcOrd="5" destOrd="0" presId="urn:microsoft.com/office/officeart/2005/8/layout/bProcess4"/>
    <dgm:cxn modelId="{D94AA7BB-887F-4FBD-B166-70207CDFD9FC}" type="presParOf" srcId="{B2B76B63-311F-448D-B1A3-1BAC09E67C86}" destId="{D4318321-2AA8-4531-89F3-CE36481DC792}" srcOrd="6" destOrd="0" presId="urn:microsoft.com/office/officeart/2005/8/layout/bProcess4"/>
    <dgm:cxn modelId="{9796C8FB-5EFE-46D1-A224-057B6AFD20A4}" type="presParOf" srcId="{D4318321-2AA8-4531-89F3-CE36481DC792}" destId="{23BC4F04-7B44-4044-BF4F-FE6697C77A66}" srcOrd="0" destOrd="0" presId="urn:microsoft.com/office/officeart/2005/8/layout/bProcess4"/>
    <dgm:cxn modelId="{E8C46E9C-24E8-42B0-9C9E-DB3CA4155C37}" type="presParOf" srcId="{D4318321-2AA8-4531-89F3-CE36481DC792}" destId="{904F858A-1912-41E4-99A6-7FA46AFADF2C}" srcOrd="1" destOrd="0" presId="urn:microsoft.com/office/officeart/2005/8/layout/bProcess4"/>
    <dgm:cxn modelId="{EA2A59FF-29C6-43FB-8CF3-2D29EBDD1136}" type="presParOf" srcId="{B2B76B63-311F-448D-B1A3-1BAC09E67C86}" destId="{37300B9E-E957-4C92-9B61-27F6BC79AA55}" srcOrd="7" destOrd="0" presId="urn:microsoft.com/office/officeart/2005/8/layout/bProcess4"/>
    <dgm:cxn modelId="{3DCB314B-2BD7-4DDF-9DF0-04272E5A09F1}" type="presParOf" srcId="{B2B76B63-311F-448D-B1A3-1BAC09E67C86}" destId="{491E1327-58B7-4082-9DFE-BB046C409C26}" srcOrd="8" destOrd="0" presId="urn:microsoft.com/office/officeart/2005/8/layout/bProcess4"/>
    <dgm:cxn modelId="{DD64DD0F-75C1-4495-B241-423C707F95DC}" type="presParOf" srcId="{491E1327-58B7-4082-9DFE-BB046C409C26}" destId="{36642AA6-246A-4EC3-AF9C-B445058FD9D8}" srcOrd="0" destOrd="0" presId="urn:microsoft.com/office/officeart/2005/8/layout/bProcess4"/>
    <dgm:cxn modelId="{168260E8-63BA-44EA-B9DE-3CE59AB801A9}" type="presParOf" srcId="{491E1327-58B7-4082-9DFE-BB046C409C26}" destId="{0AE263F2-120C-433B-983D-594C729BB781}" srcOrd="1" destOrd="0" presId="urn:microsoft.com/office/officeart/2005/8/layout/bProcess4"/>
    <dgm:cxn modelId="{0A78C5A5-FC07-4201-B963-5862C97AF8A5}" type="presParOf" srcId="{B2B76B63-311F-448D-B1A3-1BAC09E67C86}" destId="{CA41D277-8EEB-42C4-9AA4-3A24A6DD6E3B}" srcOrd="9" destOrd="0" presId="urn:microsoft.com/office/officeart/2005/8/layout/bProcess4"/>
    <dgm:cxn modelId="{AA55CC6F-9490-48ED-AA6D-4F21B7B254F9}" type="presParOf" srcId="{B2B76B63-311F-448D-B1A3-1BAC09E67C86}" destId="{7ACDD252-AF8F-4905-AF89-BD980D6A2C37}" srcOrd="10" destOrd="0" presId="urn:microsoft.com/office/officeart/2005/8/layout/bProcess4"/>
    <dgm:cxn modelId="{74141AEA-2AF0-4EBE-B0D1-2D3745F4CF6E}" type="presParOf" srcId="{7ACDD252-AF8F-4905-AF89-BD980D6A2C37}" destId="{8B6B23C3-D0E1-41D4-8C4D-686DBC6EFDC7}" srcOrd="0" destOrd="0" presId="urn:microsoft.com/office/officeart/2005/8/layout/bProcess4"/>
    <dgm:cxn modelId="{9251B353-30B1-4697-9678-B8F1BE0CB6C9}" type="presParOf" srcId="{7ACDD252-AF8F-4905-AF89-BD980D6A2C37}" destId="{B037C55F-3483-40C1-ACE9-2A27C55CF709}" srcOrd="1" destOrd="0" presId="urn:microsoft.com/office/officeart/2005/8/layout/bProcess4"/>
    <dgm:cxn modelId="{A5533AE0-5D5A-405B-B86D-6B2F15A03F3B}" type="presParOf" srcId="{B2B76B63-311F-448D-B1A3-1BAC09E67C86}" destId="{48C91AC2-6F56-4196-82F9-C2C05E4802B5}" srcOrd="11" destOrd="0" presId="urn:microsoft.com/office/officeart/2005/8/layout/bProcess4"/>
    <dgm:cxn modelId="{4F0886DC-5E97-4D42-9768-3BC4D3E719B3}" type="presParOf" srcId="{B2B76B63-311F-448D-B1A3-1BAC09E67C86}" destId="{EE7484E2-F581-4988-BCAA-31A4A470665D}" srcOrd="12" destOrd="0" presId="urn:microsoft.com/office/officeart/2005/8/layout/bProcess4"/>
    <dgm:cxn modelId="{7B3C2BCF-F997-4631-9A05-37D0BB4F9C3F}" type="presParOf" srcId="{EE7484E2-F581-4988-BCAA-31A4A470665D}" destId="{9057BE81-D807-4FD0-BD49-C8A0F281E024}" srcOrd="0" destOrd="0" presId="urn:microsoft.com/office/officeart/2005/8/layout/bProcess4"/>
    <dgm:cxn modelId="{36E08FE8-575D-4901-B58E-F6E01F924BA1}" type="presParOf" srcId="{EE7484E2-F581-4988-BCAA-31A4A470665D}" destId="{0D0A22CE-B1AC-4B20-A03F-F4F3E1B31BB1}" srcOrd="1" destOrd="0" presId="urn:microsoft.com/office/officeart/2005/8/layout/bProcess4"/>
    <dgm:cxn modelId="{7B078F1E-6B7F-4FD6-A956-758A65631C5F}" type="presParOf" srcId="{B2B76B63-311F-448D-B1A3-1BAC09E67C86}" destId="{2EFF0AA9-DAD7-4019-A0DE-5B37B389CB2B}" srcOrd="13" destOrd="0" presId="urn:microsoft.com/office/officeart/2005/8/layout/bProcess4"/>
    <dgm:cxn modelId="{3098E8BC-F11A-4749-BDB7-9F809F3AB892}" type="presParOf" srcId="{B2B76B63-311F-448D-B1A3-1BAC09E67C86}" destId="{C560032A-1274-47FB-B67F-7723183C59CF}" srcOrd="14" destOrd="0" presId="urn:microsoft.com/office/officeart/2005/8/layout/bProcess4"/>
    <dgm:cxn modelId="{859407A2-5938-4867-85F2-243E1B876E68}" type="presParOf" srcId="{C560032A-1274-47FB-B67F-7723183C59CF}" destId="{F03E70BE-B4E5-47C2-8FFB-BDDB55B2A3BC}" srcOrd="0" destOrd="0" presId="urn:microsoft.com/office/officeart/2005/8/layout/bProcess4"/>
    <dgm:cxn modelId="{D048037A-B9FB-4463-8149-B4E8BE39643A}" type="presParOf" srcId="{C560032A-1274-47FB-B67F-7723183C59CF}" destId="{837298FA-D386-45F0-A82C-FBD8AA18A7DE}" srcOrd="1" destOrd="0" presId="urn:microsoft.com/office/officeart/2005/8/layout/bProcess4"/>
    <dgm:cxn modelId="{3EDD53D2-0230-476E-BB4D-81103FE98E74}" type="presParOf" srcId="{B2B76B63-311F-448D-B1A3-1BAC09E67C86}" destId="{1F053097-D6AB-4617-869D-C29A3C94CF87}" srcOrd="15" destOrd="0" presId="urn:microsoft.com/office/officeart/2005/8/layout/bProcess4"/>
    <dgm:cxn modelId="{5D0C5141-254F-45CC-AF90-174FC349B853}" type="presParOf" srcId="{B2B76B63-311F-448D-B1A3-1BAC09E67C86}" destId="{E54E3323-A80F-47BF-AA6B-8BF4EC9B3874}" srcOrd="16" destOrd="0" presId="urn:microsoft.com/office/officeart/2005/8/layout/bProcess4"/>
    <dgm:cxn modelId="{AA8691C5-D566-440D-8097-5BB86AAA31BA}" type="presParOf" srcId="{E54E3323-A80F-47BF-AA6B-8BF4EC9B3874}" destId="{86319863-8C79-495C-ACEC-6DD3FD8B9D06}" srcOrd="0" destOrd="0" presId="urn:microsoft.com/office/officeart/2005/8/layout/bProcess4"/>
    <dgm:cxn modelId="{D6CF8780-2135-4C6E-A793-1D02C7F43512}" type="presParOf" srcId="{E54E3323-A80F-47BF-AA6B-8BF4EC9B3874}" destId="{BCAC12D2-778F-495D-AFD2-389A237B9C9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4ABDC-3792-4DB8-AFAC-40BBF8BDBBCE}">
      <dsp:nvSpPr>
        <dsp:cNvPr id="0" name=""/>
        <dsp:cNvSpPr/>
      </dsp:nvSpPr>
      <dsp:spPr>
        <a:xfrm rot="5400000">
          <a:off x="-292599" y="1300031"/>
          <a:ext cx="1300077" cy="1571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3A3DA-B692-48B2-B382-164DDE441FF0}">
      <dsp:nvSpPr>
        <dsp:cNvPr id="0" name=""/>
        <dsp:cNvSpPr/>
      </dsp:nvSpPr>
      <dsp:spPr>
        <a:xfrm>
          <a:off x="3218" y="465512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Mélange de biodéchets : DALIM + DV préalablement broyés</a:t>
          </a:r>
          <a:endParaRPr lang="fr-FR" sz="1400" kern="1200" dirty="0"/>
        </a:p>
      </dsp:txBody>
      <dsp:txXfrm>
        <a:off x="33911" y="496205"/>
        <a:ext cx="1685152" cy="986536"/>
      </dsp:txXfrm>
    </dsp:sp>
    <dsp:sp modelId="{332E2359-EBF6-4AFB-B5A9-C8AC5511A36F}">
      <dsp:nvSpPr>
        <dsp:cNvPr id="0" name=""/>
        <dsp:cNvSpPr/>
      </dsp:nvSpPr>
      <dsp:spPr>
        <a:xfrm rot="5400000">
          <a:off x="-292599" y="2609934"/>
          <a:ext cx="1300077" cy="157188"/>
        </a:xfrm>
        <a:prstGeom prst="rect">
          <a:avLst/>
        </a:prstGeom>
        <a:solidFill>
          <a:schemeClr val="accent4">
            <a:hueOff val="1810243"/>
            <a:satOff val="-7675"/>
            <a:lumOff val="-32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D4A1E-5825-4836-A1C7-5AD6B1EDBE4B}">
      <dsp:nvSpPr>
        <dsp:cNvPr id="0" name=""/>
        <dsp:cNvSpPr/>
      </dsp:nvSpPr>
      <dsp:spPr>
        <a:xfrm>
          <a:off x="3218" y="1775416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1583962"/>
            <a:satOff val="-6715"/>
            <a:lumOff val="-28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Entrée dans digesteur via une trémie d’incorporation</a:t>
          </a:r>
          <a:endParaRPr lang="fr-FR" sz="1400" kern="1200" dirty="0"/>
        </a:p>
      </dsp:txBody>
      <dsp:txXfrm>
        <a:off x="33911" y="1806109"/>
        <a:ext cx="1685152" cy="986536"/>
      </dsp:txXfrm>
    </dsp:sp>
    <dsp:sp modelId="{CCFE41AE-C0D8-49BF-8DE8-DAF390768C99}">
      <dsp:nvSpPr>
        <dsp:cNvPr id="0" name=""/>
        <dsp:cNvSpPr/>
      </dsp:nvSpPr>
      <dsp:spPr>
        <a:xfrm>
          <a:off x="362351" y="3264886"/>
          <a:ext cx="2313069" cy="157188"/>
        </a:xfrm>
        <a:prstGeom prst="rect">
          <a:avLst/>
        </a:prstGeom>
        <a:solidFill>
          <a:schemeClr val="accent4">
            <a:hueOff val="3620485"/>
            <a:satOff val="-15349"/>
            <a:lumOff val="-64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D3F85-CE3C-4AEA-BD96-16C751490DEE}">
      <dsp:nvSpPr>
        <dsp:cNvPr id="0" name=""/>
        <dsp:cNvSpPr/>
      </dsp:nvSpPr>
      <dsp:spPr>
        <a:xfrm>
          <a:off x="3218" y="3085319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3167925"/>
            <a:satOff val="-13431"/>
            <a:lumOff val="-56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25 à 35 jours de fermentation à une température d’environ </a:t>
          </a:r>
          <a:r>
            <a:rPr lang="fr-FR" sz="1400" kern="1200" dirty="0" smtClean="0"/>
            <a:t>55°C</a:t>
          </a:r>
          <a:endParaRPr lang="fr-FR" sz="1400" kern="1200" dirty="0"/>
        </a:p>
      </dsp:txBody>
      <dsp:txXfrm>
        <a:off x="33911" y="3116012"/>
        <a:ext cx="1685152" cy="986536"/>
      </dsp:txXfrm>
    </dsp:sp>
    <dsp:sp modelId="{37300B9E-E957-4C92-9B61-27F6BC79AA55}">
      <dsp:nvSpPr>
        <dsp:cNvPr id="0" name=""/>
        <dsp:cNvSpPr/>
      </dsp:nvSpPr>
      <dsp:spPr>
        <a:xfrm rot="16200000">
          <a:off x="2030295" y="2609934"/>
          <a:ext cx="1300077" cy="157188"/>
        </a:xfrm>
        <a:prstGeom prst="rect">
          <a:avLst/>
        </a:prstGeom>
        <a:solidFill>
          <a:schemeClr val="accent4">
            <a:hueOff val="5430728"/>
            <a:satOff val="-23024"/>
            <a:lumOff val="-96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F858A-1912-41E4-99A6-7FA46AFADF2C}">
      <dsp:nvSpPr>
        <dsp:cNvPr id="0" name=""/>
        <dsp:cNvSpPr/>
      </dsp:nvSpPr>
      <dsp:spPr>
        <a:xfrm>
          <a:off x="2326113" y="3085319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4751887"/>
            <a:satOff val="-20146"/>
            <a:lumOff val="-84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Sortie du digestat</a:t>
          </a:r>
          <a:endParaRPr lang="fr-FR" sz="1400" kern="1200" dirty="0"/>
        </a:p>
      </dsp:txBody>
      <dsp:txXfrm>
        <a:off x="2356806" y="3116012"/>
        <a:ext cx="1685152" cy="986536"/>
      </dsp:txXfrm>
    </dsp:sp>
    <dsp:sp modelId="{CA41D277-8EEB-42C4-9AA4-3A24A6DD6E3B}">
      <dsp:nvSpPr>
        <dsp:cNvPr id="0" name=""/>
        <dsp:cNvSpPr/>
      </dsp:nvSpPr>
      <dsp:spPr>
        <a:xfrm rot="16200000">
          <a:off x="2030295" y="1300031"/>
          <a:ext cx="1300077" cy="157188"/>
        </a:xfrm>
        <a:prstGeom prst="rect">
          <a:avLst/>
        </a:prstGeom>
        <a:solidFill>
          <a:schemeClr val="accent4">
            <a:hueOff val="7240971"/>
            <a:satOff val="-30698"/>
            <a:lumOff val="-128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263F2-120C-433B-983D-594C729BB781}">
      <dsp:nvSpPr>
        <dsp:cNvPr id="0" name=""/>
        <dsp:cNvSpPr/>
      </dsp:nvSpPr>
      <dsp:spPr>
        <a:xfrm>
          <a:off x="2326113" y="1775416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6335849"/>
            <a:satOff val="-26861"/>
            <a:lumOff val="-11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Mélange du digestat « liquide - pâteux » avec du déchet vert</a:t>
          </a:r>
          <a:endParaRPr lang="fr-FR" sz="1400" kern="1200" dirty="0"/>
        </a:p>
      </dsp:txBody>
      <dsp:txXfrm>
        <a:off x="2356806" y="1806109"/>
        <a:ext cx="1685152" cy="986536"/>
      </dsp:txXfrm>
    </dsp:sp>
    <dsp:sp modelId="{48C91AC2-6F56-4196-82F9-C2C05E4802B5}">
      <dsp:nvSpPr>
        <dsp:cNvPr id="0" name=""/>
        <dsp:cNvSpPr/>
      </dsp:nvSpPr>
      <dsp:spPr>
        <a:xfrm>
          <a:off x="2685247" y="645079"/>
          <a:ext cx="2313069" cy="157188"/>
        </a:xfrm>
        <a:prstGeom prst="rect">
          <a:avLst/>
        </a:prstGeom>
        <a:solidFill>
          <a:schemeClr val="accent4">
            <a:hueOff val="9051214"/>
            <a:satOff val="-38373"/>
            <a:lumOff val="-161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7C55F-3483-40C1-ACE9-2A27C55CF709}">
      <dsp:nvSpPr>
        <dsp:cNvPr id="0" name=""/>
        <dsp:cNvSpPr/>
      </dsp:nvSpPr>
      <dsp:spPr>
        <a:xfrm>
          <a:off x="2326113" y="465512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7919811"/>
            <a:satOff val="-33576"/>
            <a:lumOff val="-140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Hygiénisation du mélange digestat – DV (1h à 70°C)</a:t>
          </a:r>
          <a:endParaRPr lang="fr-FR" sz="1400" kern="1200" dirty="0"/>
        </a:p>
      </dsp:txBody>
      <dsp:txXfrm>
        <a:off x="2356806" y="496205"/>
        <a:ext cx="1685152" cy="986536"/>
      </dsp:txXfrm>
    </dsp:sp>
    <dsp:sp modelId="{2EFF0AA9-DAD7-4019-A0DE-5B37B389CB2B}">
      <dsp:nvSpPr>
        <dsp:cNvPr id="0" name=""/>
        <dsp:cNvSpPr/>
      </dsp:nvSpPr>
      <dsp:spPr>
        <a:xfrm rot="5400000">
          <a:off x="4353191" y="1300031"/>
          <a:ext cx="1300077" cy="157188"/>
        </a:xfrm>
        <a:prstGeom prst="rect">
          <a:avLst/>
        </a:prstGeom>
        <a:solidFill>
          <a:schemeClr val="accent4">
            <a:hueOff val="10861456"/>
            <a:satOff val="-46047"/>
            <a:lumOff val="-193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0A22CE-B1AC-4B20-A03F-F4F3E1B31BB1}">
      <dsp:nvSpPr>
        <dsp:cNvPr id="0" name=""/>
        <dsp:cNvSpPr/>
      </dsp:nvSpPr>
      <dsp:spPr>
        <a:xfrm>
          <a:off x="4649009" y="465512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9503774"/>
            <a:satOff val="-40292"/>
            <a:lumOff val="-169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Entrée du mélange hygiénisé en plateforme de compostage</a:t>
          </a:r>
          <a:endParaRPr lang="fr-FR" sz="1400" kern="1200" dirty="0"/>
        </a:p>
      </dsp:txBody>
      <dsp:txXfrm>
        <a:off x="4679702" y="496205"/>
        <a:ext cx="1685152" cy="986536"/>
      </dsp:txXfrm>
    </dsp:sp>
    <dsp:sp modelId="{1F053097-D6AB-4617-869D-C29A3C94CF87}">
      <dsp:nvSpPr>
        <dsp:cNvPr id="0" name=""/>
        <dsp:cNvSpPr/>
      </dsp:nvSpPr>
      <dsp:spPr>
        <a:xfrm rot="5400000">
          <a:off x="4353191" y="2609934"/>
          <a:ext cx="1300077" cy="157188"/>
        </a:xfrm>
        <a:prstGeom prst="rect">
          <a:avLst/>
        </a:prstGeom>
        <a:solidFill>
          <a:schemeClr val="accent4">
            <a:hueOff val="12671699"/>
            <a:satOff val="-53722"/>
            <a:lumOff val="-225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298FA-D386-45F0-A82C-FBD8AA18A7DE}">
      <dsp:nvSpPr>
        <dsp:cNvPr id="0" name=""/>
        <dsp:cNvSpPr/>
      </dsp:nvSpPr>
      <dsp:spPr>
        <a:xfrm>
          <a:off x="4649009" y="1775416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11087737"/>
            <a:satOff val="-47007"/>
            <a:lumOff val="-197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Etape de compostage (fermentation-maturation-affinage)</a:t>
          </a:r>
          <a:endParaRPr lang="fr-FR" sz="1400" kern="1200" dirty="0"/>
        </a:p>
      </dsp:txBody>
      <dsp:txXfrm>
        <a:off x="4679702" y="1806109"/>
        <a:ext cx="1685152" cy="986536"/>
      </dsp:txXfrm>
    </dsp:sp>
    <dsp:sp modelId="{BCAC12D2-778F-495D-AFD2-389A237B9C97}">
      <dsp:nvSpPr>
        <dsp:cNvPr id="0" name=""/>
        <dsp:cNvSpPr/>
      </dsp:nvSpPr>
      <dsp:spPr>
        <a:xfrm>
          <a:off x="4649009" y="3085319"/>
          <a:ext cx="1746538" cy="1047922"/>
        </a:xfrm>
        <a:prstGeom prst="roundRect">
          <a:avLst>
            <a:gd name="adj" fmla="val 10000"/>
          </a:avLst>
        </a:prstGeom>
        <a:solidFill>
          <a:schemeClr val="accent4">
            <a:hueOff val="12671699"/>
            <a:satOff val="-53722"/>
            <a:lumOff val="-225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Compost normé pour utilisation sur les sols agricoles</a:t>
          </a:r>
          <a:endParaRPr lang="fr-FR" sz="1400" kern="1200" dirty="0"/>
        </a:p>
      </dsp:txBody>
      <dsp:txXfrm>
        <a:off x="4679702" y="3116012"/>
        <a:ext cx="1685152" cy="986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2F3A5-6C7F-4472-B4AF-31F9B39507D0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FAC54-FD8E-4C84-A30C-ABC64F15FB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99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46E64-AB79-444D-AF51-982FAE93B58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C4F79-2E6C-40EF-A76C-DEE81E11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C4F79-2E6C-40EF-A76C-DEE81E1104E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75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C4F79-2E6C-40EF-A76C-DEE81E1104E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8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3999" cy="6965342"/>
          </a:xfrm>
          <a:prstGeom prst="rect">
            <a:avLst/>
          </a:prstGeom>
          <a:solidFill>
            <a:schemeClr val="accent1"/>
          </a:solidFill>
          <a:ln w="187325" cap="flat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b" anchorCtr="0"/>
          <a:lstStyle>
            <a:lvl1pPr>
              <a:defRPr sz="6000" baseline="0"/>
            </a:lvl1pPr>
          </a:lstStyle>
          <a:p>
            <a:r>
              <a:rPr lang="fr-FR" dirty="0" smtClean="0"/>
              <a:t>TITRE DU DIAPORAMA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Eventuel sous titre de présentation</a:t>
            </a:r>
            <a:endParaRPr lang="en-US" dirty="0"/>
          </a:p>
        </p:txBody>
      </p:sp>
      <p:pic>
        <p:nvPicPr>
          <p:cNvPr id="8" name="Picture 2" descr="Logo-Metro-print-Fond-blanc-PDF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" y="1377"/>
            <a:ext cx="1300004" cy="130000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657762" y="3797561"/>
            <a:ext cx="5796000" cy="0"/>
          </a:xfrm>
          <a:prstGeom prst="line">
            <a:avLst/>
          </a:prstGeom>
          <a:ln w="57150">
            <a:solidFill>
              <a:srgbClr val="FDFD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9389D-14E8-4EF7-90FA-06933BCCB5FE}" type="datetime1">
              <a:rPr lang="fr-FR" smtClean="0"/>
              <a:t>19/03/2024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03200" y="-228600"/>
            <a:ext cx="9753600" cy="7442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Shape 285"/>
          <p:cNvSpPr txBox="1"/>
          <p:nvPr userDrawn="1"/>
        </p:nvSpPr>
        <p:spPr>
          <a:xfrm>
            <a:off x="3593400" y="-190581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600" b="1" dirty="0">
                <a:solidFill>
                  <a:srgbClr val="FFFFFF"/>
                </a:solidFill>
                <a:latin typeface="Arial Black" panose="020B0A04020102020204" pitchFamily="34" charset="0"/>
                <a:ea typeface="Muli"/>
                <a:cs typeface="Muli"/>
                <a:sym typeface="Muli"/>
              </a:rPr>
              <a:t>“</a:t>
            </a:r>
            <a:endParaRPr sz="16600" b="1" dirty="0">
              <a:solidFill>
                <a:srgbClr val="FFFFFF"/>
              </a:solidFill>
              <a:latin typeface="Arial Black" panose="020B0A04020102020204" pitchFamily="34" charset="0"/>
              <a:ea typeface="Muli"/>
              <a:cs typeface="Muli"/>
              <a:sym typeface="Mul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86500" y="1390650"/>
            <a:ext cx="7924800" cy="4603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hape 286"/>
          <p:cNvSpPr txBox="1">
            <a:spLocks noGrp="1"/>
          </p:cNvSpPr>
          <p:nvPr>
            <p:ph type="body" idx="1"/>
          </p:nvPr>
        </p:nvSpPr>
        <p:spPr>
          <a:xfrm>
            <a:off x="1190863" y="1846150"/>
            <a:ext cx="6916075" cy="369275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76200" lvl="0" indent="0" algn="ctr" rtl="0">
              <a:spcBef>
                <a:spcPts val="600"/>
              </a:spcBef>
              <a:spcAft>
                <a:spcPts val="0"/>
              </a:spcAft>
              <a:buSzPts val="2400"/>
              <a:buNone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i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7660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DAC12-D5F5-4620-AB95-C40735A698A4}" type="datetime1">
              <a:rPr lang="fr-FR" smtClean="0"/>
              <a:t>19/03/2024</a:t>
            </a:fld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900362" y="188686"/>
            <a:ext cx="6786438" cy="9289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cxnSp>
        <p:nvCxnSpPr>
          <p:cNvPr id="6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900362" y="1104900"/>
            <a:ext cx="6786438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Eventuel sous titre de présentation</a:t>
            </a:r>
            <a:endParaRPr lang="en-US" dirty="0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4" hasCustomPrompt="1"/>
          </p:nvPr>
        </p:nvSpPr>
        <p:spPr>
          <a:xfrm>
            <a:off x="571500" y="2184400"/>
            <a:ext cx="1614667" cy="1613689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53100" indent="0">
              <a:buNone/>
              <a:defRPr sz="2000"/>
            </a:lvl1pPr>
          </a:lstStyle>
          <a:p>
            <a:r>
              <a:rPr lang="fr-FR" dirty="0" smtClean="0"/>
              <a:t>Photo trombinoscope</a:t>
            </a:r>
            <a:endParaRPr lang="fr-FR" dirty="0"/>
          </a:p>
        </p:txBody>
      </p:sp>
      <p:sp>
        <p:nvSpPr>
          <p:cNvPr id="10" name="Espace réservé pour une image  8"/>
          <p:cNvSpPr>
            <a:spLocks noGrp="1"/>
          </p:cNvSpPr>
          <p:nvPr>
            <p:ph type="pic" sz="quarter" idx="15" hasCustomPrompt="1"/>
          </p:nvPr>
        </p:nvSpPr>
        <p:spPr>
          <a:xfrm>
            <a:off x="2659976" y="2184400"/>
            <a:ext cx="1614667" cy="1613689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53100" indent="0">
              <a:buNone/>
              <a:defRPr sz="2000"/>
            </a:lvl1pPr>
          </a:lstStyle>
          <a:p>
            <a:r>
              <a:rPr lang="fr-FR" dirty="0" smtClean="0"/>
              <a:t>Photo trombinoscope</a:t>
            </a:r>
            <a:endParaRPr lang="fr-FR" dirty="0"/>
          </a:p>
        </p:txBody>
      </p:sp>
      <p:sp>
        <p:nvSpPr>
          <p:cNvPr id="11" name="Espace réservé pour une image  8"/>
          <p:cNvSpPr>
            <a:spLocks noGrp="1"/>
          </p:cNvSpPr>
          <p:nvPr>
            <p:ph type="pic" sz="quarter" idx="16" hasCustomPrompt="1"/>
          </p:nvPr>
        </p:nvSpPr>
        <p:spPr>
          <a:xfrm>
            <a:off x="4786552" y="2184400"/>
            <a:ext cx="1614667" cy="1613689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53100" indent="0">
              <a:buNone/>
              <a:defRPr sz="2000"/>
            </a:lvl1pPr>
          </a:lstStyle>
          <a:p>
            <a:r>
              <a:rPr lang="fr-FR" dirty="0" smtClean="0"/>
              <a:t>Photo trombinoscope</a:t>
            </a:r>
            <a:endParaRPr lang="fr-FR" dirty="0"/>
          </a:p>
        </p:txBody>
      </p:sp>
      <p:sp>
        <p:nvSpPr>
          <p:cNvPr id="12" name="Espace réservé pour une image  8"/>
          <p:cNvSpPr>
            <a:spLocks noGrp="1"/>
          </p:cNvSpPr>
          <p:nvPr>
            <p:ph type="pic" sz="quarter" idx="17" hasCustomPrompt="1"/>
          </p:nvPr>
        </p:nvSpPr>
        <p:spPr>
          <a:xfrm>
            <a:off x="6900428" y="2197100"/>
            <a:ext cx="1614667" cy="1613689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53100" indent="0">
              <a:buNone/>
              <a:defRPr sz="2000"/>
            </a:lvl1pPr>
          </a:lstStyle>
          <a:p>
            <a:r>
              <a:rPr lang="fr-FR" dirty="0" smtClean="0"/>
              <a:t>Photo trombinoscope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8" hasCustomPrompt="1"/>
          </p:nvPr>
        </p:nvSpPr>
        <p:spPr>
          <a:xfrm>
            <a:off x="401762" y="3949700"/>
            <a:ext cx="1943100" cy="635000"/>
          </a:xfrm>
        </p:spPr>
        <p:txBody>
          <a:bodyPr>
            <a:noAutofit/>
          </a:bodyPr>
          <a:lstStyle>
            <a:lvl1pPr marL="53100" indent="0" algn="ctr">
              <a:buNone/>
              <a:defRPr sz="1600" b="1" baseline="0"/>
            </a:lvl1pPr>
          </a:lstStyle>
          <a:p>
            <a:pPr lvl="0"/>
            <a:r>
              <a:rPr lang="fr-FR" dirty="0" smtClean="0"/>
              <a:t>Prénom Nom Poste…</a:t>
            </a:r>
            <a:endParaRPr lang="fr-FR" dirty="0"/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9" hasCustomPrompt="1"/>
          </p:nvPr>
        </p:nvSpPr>
        <p:spPr>
          <a:xfrm>
            <a:off x="401762" y="4724400"/>
            <a:ext cx="1943100" cy="1473200"/>
          </a:xfrm>
        </p:spPr>
        <p:txBody>
          <a:bodyPr>
            <a:noAutofit/>
          </a:bodyPr>
          <a:lstStyle>
            <a:lvl1pPr marL="53100" indent="0" algn="ctr">
              <a:buNone/>
              <a:defRPr sz="1600" b="0" i="0" baseline="0"/>
            </a:lvl1pPr>
          </a:lstStyle>
          <a:p>
            <a:pPr lvl="0"/>
            <a:r>
              <a:rPr lang="fr-FR" dirty="0" smtClean="0"/>
              <a:t>Descriptif des missions, présentation…</a:t>
            </a:r>
            <a:endParaRPr lang="fr-FR" dirty="0"/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0" hasCustomPrompt="1"/>
          </p:nvPr>
        </p:nvSpPr>
        <p:spPr>
          <a:xfrm>
            <a:off x="2497262" y="3962400"/>
            <a:ext cx="1943100" cy="635000"/>
          </a:xfrm>
        </p:spPr>
        <p:txBody>
          <a:bodyPr>
            <a:noAutofit/>
          </a:bodyPr>
          <a:lstStyle>
            <a:lvl1pPr marL="531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baseline="0"/>
            </a:lvl1pPr>
          </a:lstStyle>
          <a:p>
            <a:pPr marL="531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Prénom Nom Poste…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1" hasCustomPrompt="1"/>
          </p:nvPr>
        </p:nvSpPr>
        <p:spPr>
          <a:xfrm>
            <a:off x="2497262" y="4737100"/>
            <a:ext cx="1943100" cy="1473200"/>
          </a:xfrm>
        </p:spPr>
        <p:txBody>
          <a:bodyPr>
            <a:noAutofit/>
          </a:bodyPr>
          <a:lstStyle>
            <a:lvl1pPr marL="53100" indent="0" algn="ctr">
              <a:buNone/>
              <a:defRPr sz="1600" b="0" i="0" baseline="0"/>
            </a:lvl1pPr>
          </a:lstStyle>
          <a:p>
            <a:pPr lvl="0"/>
            <a:r>
              <a:rPr lang="fr-FR" dirty="0" smtClean="0"/>
              <a:t>Descriptif des missions, présentation…</a:t>
            </a:r>
            <a:endParaRPr lang="fr-FR" dirty="0"/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39828" y="3962400"/>
            <a:ext cx="1943100" cy="635000"/>
          </a:xfrm>
        </p:spPr>
        <p:txBody>
          <a:bodyPr>
            <a:noAutofit/>
          </a:bodyPr>
          <a:lstStyle>
            <a:lvl1pPr marL="531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baseline="0"/>
            </a:lvl1pPr>
          </a:lstStyle>
          <a:p>
            <a:pPr marL="531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Prénom Nom Poste…</a:t>
            </a: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39828" y="4737100"/>
            <a:ext cx="1943100" cy="1473200"/>
          </a:xfrm>
        </p:spPr>
        <p:txBody>
          <a:bodyPr>
            <a:noAutofit/>
          </a:bodyPr>
          <a:lstStyle>
            <a:lvl1pPr marL="53100" indent="0" algn="ctr">
              <a:buNone/>
              <a:defRPr sz="1600" b="0" i="0" baseline="0"/>
            </a:lvl1pPr>
          </a:lstStyle>
          <a:p>
            <a:pPr lvl="0"/>
            <a:r>
              <a:rPr lang="fr-FR" dirty="0" smtClean="0"/>
              <a:t>Descriptif des missions, présentation…</a:t>
            </a:r>
            <a:endParaRPr lang="fr-FR" dirty="0"/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6751762" y="3962400"/>
            <a:ext cx="1943100" cy="635000"/>
          </a:xfrm>
        </p:spPr>
        <p:txBody>
          <a:bodyPr>
            <a:noAutofit/>
          </a:bodyPr>
          <a:lstStyle>
            <a:lvl1pPr marL="531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baseline="0"/>
            </a:lvl1pPr>
          </a:lstStyle>
          <a:p>
            <a:pPr marL="531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Prénom Nom Poste…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25" hasCustomPrompt="1"/>
          </p:nvPr>
        </p:nvSpPr>
        <p:spPr>
          <a:xfrm>
            <a:off x="6751762" y="4737100"/>
            <a:ext cx="1943100" cy="1473200"/>
          </a:xfrm>
        </p:spPr>
        <p:txBody>
          <a:bodyPr>
            <a:noAutofit/>
          </a:bodyPr>
          <a:lstStyle>
            <a:lvl1pPr marL="53100" indent="0" algn="ctr">
              <a:buNone/>
              <a:defRPr sz="1600" b="0" i="0" baseline="0"/>
            </a:lvl1pPr>
          </a:lstStyle>
          <a:p>
            <a:pPr lvl="0"/>
            <a:r>
              <a:rPr lang="fr-FR" dirty="0" smtClean="0"/>
              <a:t>Descriptif des missions, présentation…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952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023822" y="-228600"/>
            <a:ext cx="4526578" cy="7442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425" y="1602889"/>
            <a:ext cx="4041775" cy="4547087"/>
          </a:xfrm>
        </p:spPr>
        <p:txBody>
          <a:bodyPr anchor="ctr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67E-979F-44B0-80C2-28E132257AD4}" type="datetime1">
              <a:rPr lang="fr-FR" smtClean="0"/>
              <a:t>19/03/2024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290286"/>
            <a:ext cx="3152178" cy="9289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5368067" y="559399"/>
            <a:ext cx="3238052" cy="559057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1774825" y="1219200"/>
            <a:ext cx="3152178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130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994794" y="-228600"/>
            <a:ext cx="4526578" cy="7442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425" y="1602889"/>
            <a:ext cx="4041775" cy="4547087"/>
          </a:xfrm>
        </p:spPr>
        <p:txBody>
          <a:bodyPr anchor="ctr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328D-E49F-492E-A0BC-8AE140AB519B}" type="datetime1">
              <a:rPr lang="fr-FR" smtClean="0"/>
              <a:t>19/03/2024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290286"/>
            <a:ext cx="3152178" cy="9289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3" hasCustomPrompt="1"/>
          </p:nvPr>
        </p:nvSpPr>
        <p:spPr>
          <a:xfrm>
            <a:off x="5164867" y="1951225"/>
            <a:ext cx="1800000" cy="1800000"/>
          </a:xfrm>
        </p:spPr>
        <p:txBody>
          <a:bodyPr/>
          <a:lstStyle>
            <a:lvl1pPr marL="53100" indent="0">
              <a:buNone/>
              <a:defRPr/>
            </a:lvl1pPr>
          </a:lstStyle>
          <a:p>
            <a:r>
              <a:rPr lang="fr-FR" dirty="0" smtClean="0"/>
              <a:t>Votre image</a:t>
            </a:r>
            <a:endParaRPr lang="fr-FR" dirty="0"/>
          </a:p>
        </p:txBody>
      </p:sp>
      <p:sp>
        <p:nvSpPr>
          <p:cNvPr id="11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7236311" y="1951225"/>
            <a:ext cx="1800000" cy="1800000"/>
          </a:xfrm>
        </p:spPr>
        <p:txBody>
          <a:bodyPr/>
          <a:lstStyle>
            <a:lvl1pPr marL="53100" indent="0">
              <a:buNone/>
              <a:defRPr/>
            </a:lvl1pPr>
          </a:lstStyle>
          <a:p>
            <a:r>
              <a:rPr lang="fr-FR" dirty="0" smtClean="0"/>
              <a:t>Votre image</a:t>
            </a:r>
            <a:endParaRPr lang="fr-FR" dirty="0"/>
          </a:p>
        </p:txBody>
      </p:sp>
      <p:sp>
        <p:nvSpPr>
          <p:cNvPr id="13" name="Espace réservé pour une image  11"/>
          <p:cNvSpPr>
            <a:spLocks noGrp="1"/>
          </p:cNvSpPr>
          <p:nvPr>
            <p:ph type="pic" sz="quarter" idx="15" hasCustomPrompt="1"/>
          </p:nvPr>
        </p:nvSpPr>
        <p:spPr>
          <a:xfrm>
            <a:off x="5164867" y="4034251"/>
            <a:ext cx="1800000" cy="1800000"/>
          </a:xfrm>
        </p:spPr>
        <p:txBody>
          <a:bodyPr/>
          <a:lstStyle>
            <a:lvl1pPr marL="53100" indent="0">
              <a:buNone/>
              <a:defRPr/>
            </a:lvl1pPr>
          </a:lstStyle>
          <a:p>
            <a:r>
              <a:rPr lang="fr-FR" dirty="0" smtClean="0"/>
              <a:t>Votre image</a:t>
            </a:r>
            <a:endParaRPr lang="fr-FR" dirty="0"/>
          </a:p>
        </p:txBody>
      </p:sp>
      <p:sp>
        <p:nvSpPr>
          <p:cNvPr id="14" name="Espace réservé pour une image  11"/>
          <p:cNvSpPr>
            <a:spLocks noGrp="1"/>
          </p:cNvSpPr>
          <p:nvPr>
            <p:ph type="pic" sz="quarter" idx="16" hasCustomPrompt="1"/>
          </p:nvPr>
        </p:nvSpPr>
        <p:spPr>
          <a:xfrm>
            <a:off x="7236311" y="4034251"/>
            <a:ext cx="1800000" cy="1800000"/>
          </a:xfrm>
        </p:spPr>
        <p:txBody>
          <a:bodyPr/>
          <a:lstStyle>
            <a:lvl1pPr marL="53100" indent="0">
              <a:buNone/>
              <a:defRPr/>
            </a:lvl1pPr>
          </a:lstStyle>
          <a:p>
            <a:r>
              <a:rPr lang="fr-FR" dirty="0" smtClean="0"/>
              <a:t>Votre image</a:t>
            </a:r>
            <a:endParaRPr lang="fr-FR" dirty="0"/>
          </a:p>
        </p:txBody>
      </p:sp>
      <p:cxnSp>
        <p:nvCxnSpPr>
          <p:cNvPr id="15" name="Straight Connector 6"/>
          <p:cNvCxnSpPr/>
          <p:nvPr userDrawn="1"/>
        </p:nvCxnSpPr>
        <p:spPr>
          <a:xfrm>
            <a:off x="1774825" y="1219200"/>
            <a:ext cx="3152178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38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28798-7846-4DA8-9600-9063854C89CB}" type="datetime1">
              <a:rPr lang="fr-FR" smtClean="0"/>
              <a:t>19/03/2024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70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082E-7F8A-4F58-96E5-586B59449A4E}" type="datetime1">
              <a:rPr lang="fr-FR" smtClean="0"/>
              <a:t>19/03/2024</a:t>
            </a:fld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077325" cy="685800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5359400" y="1549400"/>
            <a:ext cx="3784600" cy="4622800"/>
          </a:xfrm>
          <a:solidFill>
            <a:schemeClr val="accent1">
              <a:alpha val="76000"/>
            </a:schemeClr>
          </a:solidFill>
        </p:spPr>
        <p:txBody>
          <a:bodyPr rIns="396000" anchor="ctr" anchorCtr="0"/>
          <a:lstStyle>
            <a:lvl1pPr marL="53100" indent="0">
              <a:buNone/>
              <a:defRPr baseline="0"/>
            </a:lvl1pPr>
          </a:lstStyle>
          <a:p>
            <a:pPr lvl="0"/>
            <a:r>
              <a:rPr lang="fr-FR" dirty="0" smtClean="0"/>
              <a:t>Vous pouvez mettre un texte qui décrit l’image ou donne une indication supplémentaire à votre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147832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1D68-2E5D-4599-8420-CFBBBD82E89D}" type="datetime1">
              <a:rPr lang="fr-FR" smtClean="0"/>
              <a:t>19/03/2024</a:t>
            </a:fld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900362" y="188686"/>
            <a:ext cx="6786438" cy="9289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cxnSp>
        <p:nvCxnSpPr>
          <p:cNvPr id="6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900362" y="1104900"/>
            <a:ext cx="6786438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Ajouter des graphiques à vos présentations les rendra plus dynamiques</a:t>
            </a:r>
            <a:endParaRPr lang="en-US" dirty="0"/>
          </a:p>
        </p:txBody>
      </p:sp>
      <p:sp>
        <p:nvSpPr>
          <p:cNvPr id="9" name="Espace réservé du graphique 8"/>
          <p:cNvSpPr>
            <a:spLocks noGrp="1"/>
          </p:cNvSpPr>
          <p:nvPr>
            <p:ph type="chart" sz="quarter" idx="14" hasCustomPrompt="1"/>
          </p:nvPr>
        </p:nvSpPr>
        <p:spPr>
          <a:xfrm>
            <a:off x="457200" y="2197100"/>
            <a:ext cx="2133600" cy="1943100"/>
          </a:xfrm>
        </p:spPr>
        <p:txBody>
          <a:bodyPr>
            <a:normAutofit/>
          </a:bodyPr>
          <a:lstStyle>
            <a:lvl1pPr marL="53100" indent="0">
              <a:buNone/>
              <a:defRPr sz="2400"/>
            </a:lvl1pPr>
          </a:lstStyle>
          <a:p>
            <a:r>
              <a:rPr lang="fr-FR" dirty="0" smtClean="0"/>
              <a:t>Graphique 1 : cliquer sur l’icône</a:t>
            </a:r>
            <a:endParaRPr lang="fr-FR" dirty="0"/>
          </a:p>
        </p:txBody>
      </p:sp>
      <p:sp>
        <p:nvSpPr>
          <p:cNvPr id="10" name="Espace réservé du graphique 8"/>
          <p:cNvSpPr>
            <a:spLocks noGrp="1"/>
          </p:cNvSpPr>
          <p:nvPr>
            <p:ph type="chart" sz="quarter" idx="15" hasCustomPrompt="1"/>
          </p:nvPr>
        </p:nvSpPr>
        <p:spPr>
          <a:xfrm>
            <a:off x="3619500" y="2197100"/>
            <a:ext cx="2133600" cy="1943100"/>
          </a:xfrm>
        </p:spPr>
        <p:txBody>
          <a:bodyPr>
            <a:normAutofit/>
          </a:bodyPr>
          <a:lstStyle>
            <a:lvl1pPr marL="53100" indent="0">
              <a:buNone/>
              <a:defRPr sz="2400"/>
            </a:lvl1pPr>
          </a:lstStyle>
          <a:p>
            <a:r>
              <a:rPr lang="fr-FR" dirty="0" smtClean="0"/>
              <a:t>Graphique 2</a:t>
            </a:r>
            <a:endParaRPr lang="fr-FR" dirty="0"/>
          </a:p>
        </p:txBody>
      </p:sp>
      <p:sp>
        <p:nvSpPr>
          <p:cNvPr id="11" name="Espace réservé du graphique 8"/>
          <p:cNvSpPr>
            <a:spLocks noGrp="1"/>
          </p:cNvSpPr>
          <p:nvPr>
            <p:ph type="chart" sz="quarter" idx="16" hasCustomPrompt="1"/>
          </p:nvPr>
        </p:nvSpPr>
        <p:spPr>
          <a:xfrm>
            <a:off x="6565900" y="2197100"/>
            <a:ext cx="2133600" cy="1943100"/>
          </a:xfrm>
        </p:spPr>
        <p:txBody>
          <a:bodyPr>
            <a:normAutofit/>
          </a:bodyPr>
          <a:lstStyle>
            <a:lvl1pPr marL="53100" indent="0">
              <a:buNone/>
              <a:defRPr sz="2400"/>
            </a:lvl1pPr>
          </a:lstStyle>
          <a:p>
            <a:r>
              <a:rPr lang="fr-FR" dirty="0" smtClean="0"/>
              <a:t>Graphique 2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432300"/>
            <a:ext cx="2133600" cy="1924050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pPr lvl="0"/>
            <a:r>
              <a:rPr lang="fr-FR" dirty="0" smtClean="0"/>
              <a:t>Commentaires au sujet des graphiques</a:t>
            </a:r>
          </a:p>
        </p:txBody>
      </p:sp>
      <p:sp>
        <p:nvSpPr>
          <p:cNvPr id="12" name="Espace réservé du texte 12"/>
          <p:cNvSpPr>
            <a:spLocks noGrp="1"/>
          </p:cNvSpPr>
          <p:nvPr>
            <p:ph type="body" sz="quarter" idx="18" hasCustomPrompt="1"/>
          </p:nvPr>
        </p:nvSpPr>
        <p:spPr>
          <a:xfrm>
            <a:off x="3619500" y="4432300"/>
            <a:ext cx="2133600" cy="1924050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pPr lvl="0"/>
            <a:r>
              <a:rPr lang="fr-FR" dirty="0" smtClean="0"/>
              <a:t>Commentaires au sujet des graphiques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6565900" y="4432300"/>
            <a:ext cx="2133600" cy="1924050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pPr lvl="0"/>
            <a:r>
              <a:rPr lang="fr-FR" dirty="0" smtClean="0"/>
              <a:t>Commentaires au sujet des graphiques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389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44700" y="1447800"/>
            <a:ext cx="6642100" cy="4678363"/>
          </a:xfrm>
        </p:spPr>
        <p:txBody>
          <a:bodyPr/>
          <a:lstStyle>
            <a:lvl1pPr marL="567450" indent="-51435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  <a:defRPr b="1" baseline="0"/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lphaUcPeriod"/>
              <a:defRPr baseline="0"/>
            </a:lvl2pPr>
            <a:lvl3pPr marL="1371600" indent="-457200">
              <a:buFont typeface="+mj-lt"/>
              <a:buAutoNum type="arabicPeriod"/>
              <a:defRPr baseline="0"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fr-FR" dirty="0" smtClean="0"/>
              <a:t>Cliquer pour inscrire le premier chapitre</a:t>
            </a:r>
          </a:p>
          <a:p>
            <a:pPr lvl="0"/>
            <a:r>
              <a:rPr lang="fr-FR" dirty="0" smtClean="0"/>
              <a:t>Et aller à la ligne pour les chapitres suivants</a:t>
            </a:r>
          </a:p>
          <a:p>
            <a:pPr lvl="1"/>
            <a:r>
              <a:rPr lang="fr-FR" dirty="0" smtClean="0"/>
              <a:t>Cliquer sur la touche alinéa pour ajouter un sous-chapitre</a:t>
            </a:r>
          </a:p>
          <a:p>
            <a:pPr lvl="2"/>
            <a:r>
              <a:rPr lang="fr-FR" dirty="0" smtClean="0"/>
              <a:t>Et encore un titre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A2F6-920F-4D49-83A3-927562172B17}" type="datetime1">
              <a:rPr lang="fr-FR" smtClean="0"/>
              <a:t>19/03/2024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2373464" y="179506"/>
            <a:ext cx="55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latin typeface="+mj-lt"/>
              </a:rPr>
              <a:t>SOMMAIRE</a:t>
            </a:r>
            <a:endParaRPr lang="fr-FR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302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nive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61586" y="-410938"/>
            <a:ext cx="8637722" cy="7982857"/>
          </a:xfrm>
          <a:custGeom>
            <a:avLst/>
            <a:gdLst>
              <a:gd name="connsiteX0" fmla="*/ 0 w 6591209"/>
              <a:gd name="connsiteY0" fmla="*/ 0 h 7939315"/>
              <a:gd name="connsiteX1" fmla="*/ 6591209 w 6591209"/>
              <a:gd name="connsiteY1" fmla="*/ 0 h 7939315"/>
              <a:gd name="connsiteX2" fmla="*/ 6591209 w 6591209"/>
              <a:gd name="connsiteY2" fmla="*/ 7939315 h 7939315"/>
              <a:gd name="connsiteX3" fmla="*/ 0 w 6591209"/>
              <a:gd name="connsiteY3" fmla="*/ 7939315 h 7939315"/>
              <a:gd name="connsiteX4" fmla="*/ 0 w 6591209"/>
              <a:gd name="connsiteY4" fmla="*/ 0 h 7939315"/>
              <a:gd name="connsiteX0" fmla="*/ 1088571 w 7679780"/>
              <a:gd name="connsiteY0" fmla="*/ 0 h 8011887"/>
              <a:gd name="connsiteX1" fmla="*/ 7679780 w 7679780"/>
              <a:gd name="connsiteY1" fmla="*/ 0 h 8011887"/>
              <a:gd name="connsiteX2" fmla="*/ 7679780 w 7679780"/>
              <a:gd name="connsiteY2" fmla="*/ 7939315 h 8011887"/>
              <a:gd name="connsiteX3" fmla="*/ 0 w 7679780"/>
              <a:gd name="connsiteY3" fmla="*/ 8011887 h 8011887"/>
              <a:gd name="connsiteX4" fmla="*/ 1088571 w 7679780"/>
              <a:gd name="connsiteY4" fmla="*/ 0 h 8011887"/>
              <a:gd name="connsiteX0" fmla="*/ 1204686 w 7679780"/>
              <a:gd name="connsiteY0" fmla="*/ 0 h 8011887"/>
              <a:gd name="connsiteX1" fmla="*/ 7679780 w 7679780"/>
              <a:gd name="connsiteY1" fmla="*/ 0 h 8011887"/>
              <a:gd name="connsiteX2" fmla="*/ 7679780 w 7679780"/>
              <a:gd name="connsiteY2" fmla="*/ 7939315 h 8011887"/>
              <a:gd name="connsiteX3" fmla="*/ 0 w 7679780"/>
              <a:gd name="connsiteY3" fmla="*/ 8011887 h 8011887"/>
              <a:gd name="connsiteX4" fmla="*/ 1204686 w 7679780"/>
              <a:gd name="connsiteY4" fmla="*/ 0 h 8011887"/>
              <a:gd name="connsiteX0" fmla="*/ 1494971 w 7970065"/>
              <a:gd name="connsiteY0" fmla="*/ 0 h 8011887"/>
              <a:gd name="connsiteX1" fmla="*/ 7970065 w 7970065"/>
              <a:gd name="connsiteY1" fmla="*/ 0 h 8011887"/>
              <a:gd name="connsiteX2" fmla="*/ 7970065 w 7970065"/>
              <a:gd name="connsiteY2" fmla="*/ 7939315 h 8011887"/>
              <a:gd name="connsiteX3" fmla="*/ 0 w 7970065"/>
              <a:gd name="connsiteY3" fmla="*/ 8011887 h 8011887"/>
              <a:gd name="connsiteX4" fmla="*/ 1494971 w 7970065"/>
              <a:gd name="connsiteY4" fmla="*/ 0 h 8011887"/>
              <a:gd name="connsiteX0" fmla="*/ 1654628 w 8129722"/>
              <a:gd name="connsiteY0" fmla="*/ 0 h 7953830"/>
              <a:gd name="connsiteX1" fmla="*/ 8129722 w 8129722"/>
              <a:gd name="connsiteY1" fmla="*/ 0 h 7953830"/>
              <a:gd name="connsiteX2" fmla="*/ 8129722 w 8129722"/>
              <a:gd name="connsiteY2" fmla="*/ 7939315 h 7953830"/>
              <a:gd name="connsiteX3" fmla="*/ 0 w 8129722"/>
              <a:gd name="connsiteY3" fmla="*/ 7953830 h 7953830"/>
              <a:gd name="connsiteX4" fmla="*/ 1654628 w 8129722"/>
              <a:gd name="connsiteY4" fmla="*/ 0 h 7953830"/>
              <a:gd name="connsiteX0" fmla="*/ 1930399 w 8129722"/>
              <a:gd name="connsiteY0" fmla="*/ 0 h 7997372"/>
              <a:gd name="connsiteX1" fmla="*/ 8129722 w 8129722"/>
              <a:gd name="connsiteY1" fmla="*/ 43542 h 7997372"/>
              <a:gd name="connsiteX2" fmla="*/ 8129722 w 8129722"/>
              <a:gd name="connsiteY2" fmla="*/ 7982857 h 7997372"/>
              <a:gd name="connsiteX3" fmla="*/ 0 w 8129722"/>
              <a:gd name="connsiteY3" fmla="*/ 7997372 h 7997372"/>
              <a:gd name="connsiteX4" fmla="*/ 1930399 w 8129722"/>
              <a:gd name="connsiteY4" fmla="*/ 0 h 7997372"/>
              <a:gd name="connsiteX0" fmla="*/ 2438399 w 8637722"/>
              <a:gd name="connsiteY0" fmla="*/ 0 h 7982857"/>
              <a:gd name="connsiteX1" fmla="*/ 8637722 w 8637722"/>
              <a:gd name="connsiteY1" fmla="*/ 43542 h 7982857"/>
              <a:gd name="connsiteX2" fmla="*/ 8637722 w 8637722"/>
              <a:gd name="connsiteY2" fmla="*/ 7982857 h 7982857"/>
              <a:gd name="connsiteX3" fmla="*/ 0 w 8637722"/>
              <a:gd name="connsiteY3" fmla="*/ 7953830 h 7982857"/>
              <a:gd name="connsiteX4" fmla="*/ 2438399 w 8637722"/>
              <a:gd name="connsiteY4" fmla="*/ 0 h 798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722" h="7982857">
                <a:moveTo>
                  <a:pt x="2438399" y="0"/>
                </a:moveTo>
                <a:lnTo>
                  <a:pt x="8637722" y="43542"/>
                </a:lnTo>
                <a:lnTo>
                  <a:pt x="8637722" y="7982857"/>
                </a:lnTo>
                <a:lnTo>
                  <a:pt x="0" y="7953830"/>
                </a:lnTo>
                <a:lnTo>
                  <a:pt x="24383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11564" y="2225675"/>
            <a:ext cx="3938951" cy="1362075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b="1" cap="none"/>
            </a:lvl1pPr>
          </a:lstStyle>
          <a:p>
            <a:r>
              <a:rPr lang="fr-FR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1563" y="4093029"/>
            <a:ext cx="3938952" cy="1329871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4993415" y="3821408"/>
            <a:ext cx="3375248" cy="0"/>
          </a:xfrm>
          <a:prstGeom prst="line">
            <a:avLst/>
          </a:prstGeom>
          <a:ln w="57150">
            <a:solidFill>
              <a:srgbClr val="FDFD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07381" y="715962"/>
            <a:ext cx="2648589" cy="4872037"/>
          </a:xfrm>
        </p:spPr>
        <p:txBody>
          <a:bodyPr>
            <a:noAutofit/>
          </a:bodyPr>
          <a:lstStyle>
            <a:lvl1pPr marL="53100" indent="0">
              <a:buNone/>
              <a:defRPr sz="3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17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nive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/>
          <p:nvPr userDrawn="1"/>
        </p:nvSpPr>
        <p:spPr>
          <a:xfrm rot="10800000">
            <a:off x="-3633663" y="-459539"/>
            <a:ext cx="8637722" cy="7982857"/>
          </a:xfrm>
          <a:custGeom>
            <a:avLst/>
            <a:gdLst>
              <a:gd name="connsiteX0" fmla="*/ 0 w 6591209"/>
              <a:gd name="connsiteY0" fmla="*/ 0 h 7939315"/>
              <a:gd name="connsiteX1" fmla="*/ 6591209 w 6591209"/>
              <a:gd name="connsiteY1" fmla="*/ 0 h 7939315"/>
              <a:gd name="connsiteX2" fmla="*/ 6591209 w 6591209"/>
              <a:gd name="connsiteY2" fmla="*/ 7939315 h 7939315"/>
              <a:gd name="connsiteX3" fmla="*/ 0 w 6591209"/>
              <a:gd name="connsiteY3" fmla="*/ 7939315 h 7939315"/>
              <a:gd name="connsiteX4" fmla="*/ 0 w 6591209"/>
              <a:gd name="connsiteY4" fmla="*/ 0 h 7939315"/>
              <a:gd name="connsiteX0" fmla="*/ 1088571 w 7679780"/>
              <a:gd name="connsiteY0" fmla="*/ 0 h 8011887"/>
              <a:gd name="connsiteX1" fmla="*/ 7679780 w 7679780"/>
              <a:gd name="connsiteY1" fmla="*/ 0 h 8011887"/>
              <a:gd name="connsiteX2" fmla="*/ 7679780 w 7679780"/>
              <a:gd name="connsiteY2" fmla="*/ 7939315 h 8011887"/>
              <a:gd name="connsiteX3" fmla="*/ 0 w 7679780"/>
              <a:gd name="connsiteY3" fmla="*/ 8011887 h 8011887"/>
              <a:gd name="connsiteX4" fmla="*/ 1088571 w 7679780"/>
              <a:gd name="connsiteY4" fmla="*/ 0 h 8011887"/>
              <a:gd name="connsiteX0" fmla="*/ 1204686 w 7679780"/>
              <a:gd name="connsiteY0" fmla="*/ 0 h 8011887"/>
              <a:gd name="connsiteX1" fmla="*/ 7679780 w 7679780"/>
              <a:gd name="connsiteY1" fmla="*/ 0 h 8011887"/>
              <a:gd name="connsiteX2" fmla="*/ 7679780 w 7679780"/>
              <a:gd name="connsiteY2" fmla="*/ 7939315 h 8011887"/>
              <a:gd name="connsiteX3" fmla="*/ 0 w 7679780"/>
              <a:gd name="connsiteY3" fmla="*/ 8011887 h 8011887"/>
              <a:gd name="connsiteX4" fmla="*/ 1204686 w 7679780"/>
              <a:gd name="connsiteY4" fmla="*/ 0 h 8011887"/>
              <a:gd name="connsiteX0" fmla="*/ 1494971 w 7970065"/>
              <a:gd name="connsiteY0" fmla="*/ 0 h 8011887"/>
              <a:gd name="connsiteX1" fmla="*/ 7970065 w 7970065"/>
              <a:gd name="connsiteY1" fmla="*/ 0 h 8011887"/>
              <a:gd name="connsiteX2" fmla="*/ 7970065 w 7970065"/>
              <a:gd name="connsiteY2" fmla="*/ 7939315 h 8011887"/>
              <a:gd name="connsiteX3" fmla="*/ 0 w 7970065"/>
              <a:gd name="connsiteY3" fmla="*/ 8011887 h 8011887"/>
              <a:gd name="connsiteX4" fmla="*/ 1494971 w 7970065"/>
              <a:gd name="connsiteY4" fmla="*/ 0 h 8011887"/>
              <a:gd name="connsiteX0" fmla="*/ 1654628 w 8129722"/>
              <a:gd name="connsiteY0" fmla="*/ 0 h 7953830"/>
              <a:gd name="connsiteX1" fmla="*/ 8129722 w 8129722"/>
              <a:gd name="connsiteY1" fmla="*/ 0 h 7953830"/>
              <a:gd name="connsiteX2" fmla="*/ 8129722 w 8129722"/>
              <a:gd name="connsiteY2" fmla="*/ 7939315 h 7953830"/>
              <a:gd name="connsiteX3" fmla="*/ 0 w 8129722"/>
              <a:gd name="connsiteY3" fmla="*/ 7953830 h 7953830"/>
              <a:gd name="connsiteX4" fmla="*/ 1654628 w 8129722"/>
              <a:gd name="connsiteY4" fmla="*/ 0 h 7953830"/>
              <a:gd name="connsiteX0" fmla="*/ 1930399 w 8129722"/>
              <a:gd name="connsiteY0" fmla="*/ 0 h 7997372"/>
              <a:gd name="connsiteX1" fmla="*/ 8129722 w 8129722"/>
              <a:gd name="connsiteY1" fmla="*/ 43542 h 7997372"/>
              <a:gd name="connsiteX2" fmla="*/ 8129722 w 8129722"/>
              <a:gd name="connsiteY2" fmla="*/ 7982857 h 7997372"/>
              <a:gd name="connsiteX3" fmla="*/ 0 w 8129722"/>
              <a:gd name="connsiteY3" fmla="*/ 7997372 h 7997372"/>
              <a:gd name="connsiteX4" fmla="*/ 1930399 w 8129722"/>
              <a:gd name="connsiteY4" fmla="*/ 0 h 7997372"/>
              <a:gd name="connsiteX0" fmla="*/ 2438399 w 8637722"/>
              <a:gd name="connsiteY0" fmla="*/ 0 h 7982857"/>
              <a:gd name="connsiteX1" fmla="*/ 8637722 w 8637722"/>
              <a:gd name="connsiteY1" fmla="*/ 43542 h 7982857"/>
              <a:gd name="connsiteX2" fmla="*/ 8637722 w 8637722"/>
              <a:gd name="connsiteY2" fmla="*/ 7982857 h 7982857"/>
              <a:gd name="connsiteX3" fmla="*/ 0 w 8637722"/>
              <a:gd name="connsiteY3" fmla="*/ 7953830 h 7982857"/>
              <a:gd name="connsiteX4" fmla="*/ 2438399 w 8637722"/>
              <a:gd name="connsiteY4" fmla="*/ 0 h 798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722" h="7982857">
                <a:moveTo>
                  <a:pt x="2438399" y="0"/>
                </a:moveTo>
                <a:lnTo>
                  <a:pt x="8637722" y="43542"/>
                </a:lnTo>
                <a:lnTo>
                  <a:pt x="8637722" y="7982857"/>
                </a:lnTo>
                <a:lnTo>
                  <a:pt x="0" y="7953830"/>
                </a:lnTo>
                <a:lnTo>
                  <a:pt x="24383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925" y="3601942"/>
            <a:ext cx="3214395" cy="1362075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b="1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8925" y="5123549"/>
            <a:ext cx="3214395" cy="1329871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5626137" y="5036027"/>
            <a:ext cx="3375248" cy="0"/>
          </a:xfrm>
          <a:prstGeom prst="line">
            <a:avLst/>
          </a:prstGeom>
          <a:ln w="571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69120" y="2996940"/>
            <a:ext cx="2199059" cy="2769379"/>
          </a:xfrm>
        </p:spPr>
        <p:txBody>
          <a:bodyPr>
            <a:noAutofit/>
          </a:bodyPr>
          <a:lstStyle>
            <a:lvl1pPr marL="53100" indent="0">
              <a:buNone/>
              <a:defRPr sz="16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.A</a:t>
            </a:r>
            <a:endParaRPr lang="fr-FR" dirty="0"/>
          </a:p>
        </p:txBody>
      </p:sp>
      <p:sp>
        <p:nvSpPr>
          <p:cNvPr id="9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69411" y="868363"/>
            <a:ext cx="2648589" cy="4515368"/>
          </a:xfrm>
        </p:spPr>
        <p:txBody>
          <a:bodyPr>
            <a:noAutofit/>
          </a:bodyPr>
          <a:lstStyle>
            <a:lvl1pPr marL="53100" indent="0">
              <a:buNone/>
              <a:defRPr sz="3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0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 hasCustomPrompt="1"/>
          </p:nvPr>
        </p:nvSpPr>
        <p:spPr>
          <a:xfrm>
            <a:off x="1619590" y="214077"/>
            <a:ext cx="2602609" cy="1430338"/>
          </a:xfrm>
        </p:spPr>
        <p:txBody>
          <a:bodyPr>
            <a:normAutofit/>
          </a:bodyPr>
          <a:lstStyle>
            <a:lvl1pPr marL="5310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Rappel du titre de niveau 1</a:t>
            </a:r>
            <a:endParaRPr lang="fr-FR" dirty="0"/>
          </a:p>
        </p:txBody>
      </p:sp>
      <p:pic>
        <p:nvPicPr>
          <p:cNvPr id="12" name="Picture 2" descr="Logo-Metro-print-Fond-blanc-PDF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" y="1377"/>
            <a:ext cx="1300004" cy="13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6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040-04A8-44CE-A936-CD92AAF6BD14}" type="datetime1">
              <a:rPr lang="fr-FR" smtClean="0"/>
              <a:t>19/03/2024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362" y="414338"/>
            <a:ext cx="6786438" cy="703262"/>
          </a:xfrm>
          <a:prstGeom prst="rect">
            <a:avLst/>
          </a:prstGeom>
        </p:spPr>
        <p:txBody>
          <a:bodyPr anchor="b" anchorCtr="0"/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900362" y="1104900"/>
            <a:ext cx="6786438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Eventuel sous titre de présentation</a:t>
            </a:r>
            <a:endParaRPr lang="en-US" dirty="0"/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011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3264"/>
            <a:ext cx="3942678" cy="4398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9079-D6A4-439C-9F91-517FE846A08A}" type="datetime1">
              <a:rPr lang="fr-FR" smtClean="0"/>
              <a:t>19/03/2024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362" y="414338"/>
            <a:ext cx="6786438" cy="703262"/>
          </a:xfrm>
          <a:prstGeom prst="rect">
            <a:avLst/>
          </a:prstGeom>
        </p:spPr>
        <p:txBody>
          <a:bodyPr anchor="b" anchorCtr="0"/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900362" y="1104900"/>
            <a:ext cx="6786438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Eventuel sous titre de présentation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45915" y="1813264"/>
            <a:ext cx="3942678" cy="4398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813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73A4-18A5-4BD7-A6B8-A004AF854487}" type="datetime1">
              <a:rPr lang="fr-FR" smtClean="0"/>
              <a:t>19/03/2024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362" y="414338"/>
            <a:ext cx="6786438" cy="703262"/>
          </a:xfrm>
          <a:prstGeom prst="rect">
            <a:avLst/>
          </a:prstGeom>
        </p:spPr>
        <p:txBody>
          <a:bodyPr anchor="b" anchorCtr="0"/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900362" y="1104900"/>
            <a:ext cx="6786438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Eventuel sous titre de présentation</a:t>
            </a:r>
            <a:endParaRPr lang="en-US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4"/>
          </p:nvPr>
        </p:nvSpPr>
        <p:spPr>
          <a:xfrm>
            <a:off x="355600" y="1957388"/>
            <a:ext cx="2645784" cy="40989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8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3261958" y="1957057"/>
            <a:ext cx="2645784" cy="40989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6130870" y="1957057"/>
            <a:ext cx="2645784" cy="40989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656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846567" y="1841500"/>
            <a:ext cx="5840233" cy="4284663"/>
          </a:xfrm>
        </p:spPr>
        <p:txBody>
          <a:bodyPr/>
          <a:lstStyle>
            <a:lvl1pPr marL="5310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Ajouter</a:t>
            </a:r>
            <a:r>
              <a:rPr lang="en-US" dirty="0" smtClean="0"/>
              <a:t> </a:t>
            </a:r>
            <a:r>
              <a:rPr lang="en-US" dirty="0" err="1" smtClean="0"/>
              <a:t>votre</a:t>
            </a:r>
            <a:r>
              <a:rPr lang="en-US" dirty="0" smtClean="0"/>
              <a:t> image, photo, </a:t>
            </a:r>
            <a:r>
              <a:rPr lang="en-US" dirty="0" err="1" smtClean="0"/>
              <a:t>graphique</a:t>
            </a:r>
            <a:r>
              <a:rPr lang="en-US" dirty="0" smtClean="0"/>
              <a:t>, </a:t>
            </a:r>
            <a:r>
              <a:rPr lang="en-US" dirty="0" err="1" smtClean="0"/>
              <a:t>texte</a:t>
            </a:r>
            <a:r>
              <a:rPr lang="en-US" dirty="0" smtClean="0"/>
              <a:t>…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3E6D-EF14-46FA-A96F-D9226A8CF4FC}" type="datetime1">
              <a:rPr lang="fr-FR" smtClean="0"/>
              <a:t>19/03/2024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0362" y="414338"/>
            <a:ext cx="6786438" cy="7032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cxnSp>
        <p:nvCxnSpPr>
          <p:cNvPr id="9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900362" y="1104900"/>
            <a:ext cx="6786438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Eventuel sous titre de présentation</a:t>
            </a:r>
            <a:endParaRPr lang="en-US" dirty="0"/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37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89E3-C2B6-4314-B3F2-4F5F7708E698}" type="datetime1">
              <a:rPr lang="fr-FR" smtClean="0"/>
              <a:t>19/03/2024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900362" y="188686"/>
            <a:ext cx="6786438" cy="9289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2800" b="1" baseline="0"/>
            </a:lvl1pPr>
          </a:lstStyle>
          <a:p>
            <a:r>
              <a:rPr lang="fr-FR" dirty="0" smtClean="0"/>
              <a:t>TITRE DE DIAPOSITIVE</a:t>
            </a:r>
            <a:endParaRPr lang="en-US" dirty="0"/>
          </a:p>
        </p:txBody>
      </p:sp>
      <p:cxnSp>
        <p:nvCxnSpPr>
          <p:cNvPr id="6" name="Straight Connector 6"/>
          <p:cNvCxnSpPr/>
          <p:nvPr userDrawn="1"/>
        </p:nvCxnSpPr>
        <p:spPr>
          <a:xfrm>
            <a:off x="2846567" y="1104900"/>
            <a:ext cx="4607195" cy="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900362" y="1104900"/>
            <a:ext cx="6786438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Eventuel sous titre de présentation</a:t>
            </a:r>
            <a:endParaRPr lang="en-US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 hasCustomPrompt="1"/>
          </p:nvPr>
        </p:nvSpPr>
        <p:spPr>
          <a:xfrm>
            <a:off x="-188913" y="1422400"/>
            <a:ext cx="1843088" cy="5776913"/>
          </a:xfrm>
        </p:spPr>
        <p:txBody>
          <a:bodyPr>
            <a:normAutofit/>
          </a:bodyPr>
          <a:lstStyle>
            <a:lvl1pPr marL="53100" indent="0" algn="r">
              <a:buNone/>
              <a:defRPr sz="2000" baseline="0"/>
            </a:lvl1pPr>
          </a:lstStyle>
          <a:p>
            <a:r>
              <a:rPr lang="fr-FR" dirty="0" smtClean="0"/>
              <a:t>Insérer une image d’habillage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5"/>
          </p:nvPr>
        </p:nvSpPr>
        <p:spPr>
          <a:xfrm>
            <a:off x="1900238" y="1905000"/>
            <a:ext cx="6786562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619590" y="0"/>
            <a:ext cx="1226977" cy="981075"/>
          </a:xfrm>
        </p:spPr>
        <p:txBody>
          <a:bodyPr>
            <a:normAutofit/>
          </a:bodyPr>
          <a:lstStyle>
            <a:lvl1pPr marL="5310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 smtClean="0"/>
              <a:t>1.A.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022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200"/>
            <a:ext cx="8229600" cy="439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9B0E0-9AB6-49E1-AF1A-0316F64C0076}" type="datetime1">
              <a:rPr lang="fr-FR" smtClean="0"/>
              <a:t>19/03/2024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2EA63-CED3-4733-A527-48691C91D6C2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Straight Connector 6"/>
          <p:cNvCxnSpPr/>
          <p:nvPr/>
        </p:nvCxnSpPr>
        <p:spPr>
          <a:xfrm flipV="1">
            <a:off x="9120147" y="0"/>
            <a:ext cx="0" cy="6858000"/>
          </a:xfrm>
          <a:prstGeom prst="line">
            <a:avLst/>
          </a:prstGeom>
          <a:ln w="57150" cmpd="sng">
            <a:solidFill>
              <a:srgbClr val="FFF1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" descr="Logo-Metro-print-Fond-jaune-PDF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8" y="-2558"/>
            <a:ext cx="1300004" cy="13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8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68" r:id="rId4"/>
    <p:sldLayoutId id="2147483650" r:id="rId5"/>
    <p:sldLayoutId id="2147483665" r:id="rId6"/>
    <p:sldLayoutId id="2147483666" r:id="rId7"/>
    <p:sldLayoutId id="2147483652" r:id="rId8"/>
    <p:sldLayoutId id="2147483655" r:id="rId9"/>
    <p:sldLayoutId id="2147483664" r:id="rId10"/>
    <p:sldLayoutId id="2147483660" r:id="rId11"/>
    <p:sldLayoutId id="2147483653" r:id="rId12"/>
    <p:sldLayoutId id="2147483667" r:id="rId13"/>
    <p:sldLayoutId id="2147483657" r:id="rId14"/>
    <p:sldLayoutId id="2147483661" r:id="rId15"/>
    <p:sldLayoutId id="2147483662" r:id="rId16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6000" indent="-342900" algn="l" defTabSz="457200" rtl="0" eaLnBrk="1" latinLnBrk="0" hangingPunct="1">
        <a:spcBef>
          <a:spcPct val="20000"/>
        </a:spcBef>
        <a:buFontTx/>
        <a:buBlip>
          <a:blip r:embed="rId1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Clr>
          <a:srgbClr val="FFFF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em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>PROJET</a:t>
            </a:r>
            <a:br>
              <a:rPr lang="fr-FR" sz="4800" dirty="0" smtClean="0"/>
            </a:br>
            <a:r>
              <a:rPr lang="fr-FR" sz="4800" dirty="0" smtClean="0"/>
              <a:t>METHANISATION COMPOSTAGE</a:t>
            </a:r>
            <a:endParaRPr lang="fr-FR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4030216"/>
            <a:ext cx="8856984" cy="2063080"/>
          </a:xfrm>
        </p:spPr>
        <p:txBody>
          <a:bodyPr>
            <a:normAutofit/>
          </a:bodyPr>
          <a:lstStyle/>
          <a:p>
            <a:r>
              <a:rPr lang="fr-FR" dirty="0" smtClean="0"/>
              <a:t>Reconstruction – modernisation du </a:t>
            </a:r>
          </a:p>
          <a:p>
            <a:r>
              <a:rPr lang="fr-FR" dirty="0" smtClean="0"/>
              <a:t>Centre de compostage de </a:t>
            </a:r>
            <a:r>
              <a:rPr lang="fr-FR" dirty="0" err="1" smtClean="0"/>
              <a:t>Murianette</a:t>
            </a:r>
            <a:endParaRPr lang="fr-FR" dirty="0" smtClean="0"/>
          </a:p>
          <a:p>
            <a:r>
              <a:rPr lang="fr-FR" dirty="0"/>
              <a:t>a</a:t>
            </a:r>
            <a:r>
              <a:rPr lang="fr-FR" dirty="0" smtClean="0"/>
              <a:t>vec ajout d’une unité de </a:t>
            </a:r>
            <a:r>
              <a:rPr lang="fr-FR" dirty="0" smtClean="0"/>
              <a:t>méthanisation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18758" y="476672"/>
            <a:ext cx="578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Journée collaborative </a:t>
            </a:r>
            <a:r>
              <a:rPr lang="fr-FR" sz="2400" dirty="0" err="1" smtClean="0"/>
              <a:t>Tenerrdis</a:t>
            </a:r>
            <a:r>
              <a:rPr lang="fr-FR" sz="2400" dirty="0" smtClean="0"/>
              <a:t> – 19 mars 2024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470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6" t="23913" r="27942" b="24606"/>
          <a:stretch/>
        </p:blipFill>
        <p:spPr>
          <a:xfrm>
            <a:off x="0" y="1412776"/>
            <a:ext cx="2352661" cy="5383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9143" y="-56570"/>
            <a:ext cx="6786438" cy="928914"/>
          </a:xfrm>
        </p:spPr>
        <p:txBody>
          <a:bodyPr/>
          <a:lstStyle/>
          <a:p>
            <a:r>
              <a:rPr lang="fr-FR" dirty="0" smtClean="0"/>
              <a:t>PRINCIPE DU FUTUR PROCEDE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>
          <a:xfrm>
            <a:off x="2035878" y="1155272"/>
            <a:ext cx="7153944" cy="792088"/>
          </a:xfrm>
        </p:spPr>
        <p:txBody>
          <a:bodyPr>
            <a:normAutofit/>
          </a:bodyPr>
          <a:lstStyle/>
          <a:p>
            <a:r>
              <a:rPr lang="fr-FR" sz="2000" dirty="0" smtClean="0"/>
              <a:t>Une étape de méthanisation va être ajoutée en amont de l’étape de compostage, et elle suivra les étapes suivantes:</a:t>
            </a:r>
          </a:p>
          <a:p>
            <a:pPr marL="53100" indent="0">
              <a:buNone/>
            </a:pP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DD07-5738-4015-A294-2413558E15D4}" type="datetime1">
              <a:rPr lang="fr-FR" smtClean="0"/>
              <a:t>19/03/2024</a:t>
            </a:fld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10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979712" y="-3961"/>
            <a:ext cx="178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 smtClean="0">
                <a:solidFill>
                  <a:schemeClr val="accent1"/>
                </a:solidFill>
              </a:rPr>
              <a:t>A.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2523877" y="1998597"/>
            <a:ext cx="6440611" cy="4598755"/>
            <a:chOff x="2523877" y="2492896"/>
            <a:chExt cx="6135865" cy="4064000"/>
          </a:xfrm>
        </p:grpSpPr>
        <p:graphicFrame>
          <p:nvGraphicFramePr>
            <p:cNvPr id="13" name="Diagramme 12"/>
            <p:cNvGraphicFramePr/>
            <p:nvPr>
              <p:extLst>
                <p:ext uri="{D42A27DB-BD31-4B8C-83A1-F6EECF244321}">
                  <p14:modId xmlns:p14="http://schemas.microsoft.com/office/powerpoint/2010/main" val="3722431789"/>
                </p:ext>
              </p:extLst>
            </p:nvPr>
          </p:nvGraphicFramePr>
          <p:xfrm>
            <a:off x="2563742" y="2492896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527213" y="2744924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1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48264" y="5229200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9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48264" y="4015295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8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48264" y="2681300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7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35855" y="2744924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6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16016" y="4027748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5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16016" y="5229200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4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27213" y="5229200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3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23877" y="4027748"/>
              <a:ext cx="253008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latin typeface="Calibri" panose="020F0502020204030204" pitchFamily="34" charset="0"/>
                </a:rPr>
                <a:t>2</a:t>
              </a:r>
              <a:endParaRPr lang="fr-FR" sz="1600" b="1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6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605" y="-81959"/>
            <a:ext cx="6786438" cy="928914"/>
          </a:xfrm>
        </p:spPr>
        <p:txBody>
          <a:bodyPr/>
          <a:lstStyle/>
          <a:p>
            <a:r>
              <a:rPr lang="fr-FR" dirty="0" smtClean="0"/>
              <a:t>PRINCIPE DU FUTUR PROCEDE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>
          <a:xfrm>
            <a:off x="273446" y="1462400"/>
            <a:ext cx="8042970" cy="5494992"/>
          </a:xfrm>
        </p:spPr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 smtClean="0"/>
              <a:t>L’unité de méthanisation </a:t>
            </a:r>
          </a:p>
          <a:p>
            <a:pPr marL="53100" indent="0">
              <a:buNone/>
            </a:pPr>
            <a:r>
              <a:rPr lang="fr-FR" sz="2400" dirty="0"/>
              <a:t>	</a:t>
            </a:r>
            <a:r>
              <a:rPr lang="fr-FR" sz="2400" dirty="0" smtClean="0"/>
              <a:t>comprendra :</a:t>
            </a:r>
          </a:p>
          <a:p>
            <a:pPr lvl="1"/>
            <a:r>
              <a:rPr lang="fr-FR" sz="2000" dirty="0" smtClean="0"/>
              <a:t>Un digesteur </a:t>
            </a:r>
          </a:p>
          <a:p>
            <a:pPr lvl="1"/>
            <a:r>
              <a:rPr lang="fr-FR" sz="2000" dirty="0" smtClean="0"/>
              <a:t>Un épurateur </a:t>
            </a:r>
          </a:p>
          <a:p>
            <a:pPr lvl="1"/>
            <a:r>
              <a:rPr lang="fr-FR" sz="2000" dirty="0" smtClean="0"/>
              <a:t>un gazomètre</a:t>
            </a:r>
          </a:p>
          <a:p>
            <a:pPr lvl="1"/>
            <a:r>
              <a:rPr lang="fr-FR" sz="2000" dirty="0" smtClean="0"/>
              <a:t>Un poste d’injection</a:t>
            </a:r>
          </a:p>
          <a:p>
            <a:pPr marL="457200" lvl="1" indent="0">
              <a:buNone/>
            </a:pPr>
            <a:r>
              <a:rPr lang="fr-FR" sz="2000" dirty="0"/>
              <a:t>	 </a:t>
            </a:r>
            <a:r>
              <a:rPr lang="fr-FR" sz="2000" dirty="0" smtClean="0"/>
              <a:t>de </a:t>
            </a:r>
            <a:r>
              <a:rPr lang="fr-FR" sz="2000" dirty="0" err="1" smtClean="0"/>
              <a:t>biométhane</a:t>
            </a:r>
            <a:endParaRPr lang="fr-FR" sz="2000" dirty="0" smtClean="0"/>
          </a:p>
          <a:p>
            <a:pPr lvl="1"/>
            <a:r>
              <a:rPr lang="fr-FR" sz="2000" dirty="0" smtClean="0"/>
              <a:t>Une torchère</a:t>
            </a:r>
          </a:p>
          <a:p>
            <a:pPr marL="457200" lvl="1" indent="0">
              <a:buNone/>
            </a:pPr>
            <a:endParaRPr lang="fr-FR" sz="800" dirty="0" smtClean="0"/>
          </a:p>
          <a:p>
            <a:pPr marL="396000" lvl="1" indent="-342900">
              <a:buBlip>
                <a:blip r:embed="rId2"/>
              </a:buBlip>
            </a:pPr>
            <a:r>
              <a:rPr lang="fr-FR" sz="2400" dirty="0"/>
              <a:t>Il s’agira d’une </a:t>
            </a:r>
            <a:r>
              <a:rPr lang="fr-FR" sz="2400" dirty="0" smtClean="0"/>
              <a:t>méthanisation thermophile / </a:t>
            </a:r>
            <a:r>
              <a:rPr lang="fr-FR" sz="2400" dirty="0"/>
              <a:t>par voie sèche</a:t>
            </a:r>
          </a:p>
          <a:p>
            <a:pPr marL="457200" lvl="1" indent="0">
              <a:buNone/>
            </a:pPr>
            <a:endParaRPr lang="fr-FR" sz="800" dirty="0" smtClean="0"/>
          </a:p>
          <a:p>
            <a:pPr marL="396000" lvl="1" indent="-342900">
              <a:buBlip>
                <a:blip r:embed="rId2"/>
              </a:buBlip>
            </a:pPr>
            <a:r>
              <a:rPr lang="fr-FR" sz="2400" dirty="0" smtClean="0"/>
              <a:t> Le </a:t>
            </a:r>
            <a:r>
              <a:rPr lang="fr-FR" sz="2400" dirty="0" err="1"/>
              <a:t>digestat</a:t>
            </a:r>
            <a:r>
              <a:rPr lang="fr-FR" sz="2400" dirty="0"/>
              <a:t> sera mélangé avec des déchets </a:t>
            </a:r>
            <a:r>
              <a:rPr lang="fr-FR" sz="2400" dirty="0" smtClean="0"/>
              <a:t>végétaux </a:t>
            </a:r>
            <a:r>
              <a:rPr lang="fr-FR" sz="2400" dirty="0"/>
              <a:t>issus des </a:t>
            </a:r>
            <a:r>
              <a:rPr lang="fr-FR" sz="2400" dirty="0" smtClean="0"/>
              <a:t>déchèteries de Grenoble Alpes Métropole, broyés sur place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907704" y="-37097"/>
            <a:ext cx="178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1"/>
                </a:solidFill>
              </a:rPr>
              <a:t>A</a:t>
            </a:r>
            <a:r>
              <a:rPr lang="fr-FR" sz="6600" b="1" dirty="0" smtClean="0">
                <a:solidFill>
                  <a:schemeClr val="accent1"/>
                </a:solidFill>
              </a:rPr>
              <a:t>.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931" y="1294842"/>
            <a:ext cx="4082112" cy="3061584"/>
          </a:xfrm>
          <a:prstGeom prst="rect">
            <a:avLst/>
          </a:prstGeom>
        </p:spPr>
      </p:pic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0362" y="-171400"/>
            <a:ext cx="6786438" cy="928914"/>
          </a:xfrm>
        </p:spPr>
        <p:txBody>
          <a:bodyPr/>
          <a:lstStyle/>
          <a:p>
            <a:r>
              <a:rPr lang="fr-FR" dirty="0" smtClean="0"/>
              <a:t>ORGANISATION DU SITE ET PROCESS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>
          <a:xfrm>
            <a:off x="273446" y="1462400"/>
            <a:ext cx="8186985" cy="4920952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sz="2400" dirty="0" smtClean="0"/>
              <a:t>La plate-forme de compostage sera entièrement rénovée, avec suppression de la roue </a:t>
            </a:r>
            <a:r>
              <a:rPr lang="fr-FR" sz="2400" dirty="0" smtClean="0"/>
              <a:t>pelleteuse</a:t>
            </a:r>
            <a:r>
              <a:rPr lang="fr-FR" sz="2400" dirty="0" smtClean="0"/>
              <a:t> </a:t>
            </a:r>
            <a:r>
              <a:rPr lang="fr-FR" sz="2400" dirty="0" smtClean="0"/>
              <a:t>et implantation de tunnels de fermentation / maturation</a:t>
            </a:r>
          </a:p>
          <a:p>
            <a:endParaRPr lang="fr-FR" sz="2400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781886" y="-171500"/>
            <a:ext cx="178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1"/>
                </a:solidFill>
              </a:rPr>
              <a:t>A</a:t>
            </a:r>
            <a:r>
              <a:rPr lang="fr-FR" sz="6600" b="1" dirty="0" smtClean="0">
                <a:solidFill>
                  <a:schemeClr val="accent1"/>
                </a:solidFill>
              </a:rPr>
              <a:t>.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149067"/>
            <a:ext cx="3013380" cy="29214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212976"/>
            <a:ext cx="3810000" cy="2857500"/>
          </a:xfrm>
          <a:prstGeom prst="rect">
            <a:avLst/>
          </a:prstGeom>
        </p:spPr>
      </p:pic>
      <p:sp>
        <p:nvSpPr>
          <p:cNvPr id="1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19/03/</a:t>
            </a:r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3994" y="-20194"/>
            <a:ext cx="6786438" cy="928914"/>
          </a:xfrm>
        </p:spPr>
        <p:txBody>
          <a:bodyPr/>
          <a:lstStyle/>
          <a:p>
            <a:r>
              <a:rPr lang="fr-FR" dirty="0" smtClean="0"/>
              <a:t>LES POINTS FORTS DU PROJET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>
          <a:xfrm>
            <a:off x="2411760" y="1196752"/>
            <a:ext cx="6660232" cy="5225430"/>
          </a:xfrm>
        </p:spPr>
        <p:txBody>
          <a:bodyPr>
            <a:noAutofit/>
          </a:bodyPr>
          <a:lstStyle/>
          <a:p>
            <a:r>
              <a:rPr lang="fr-FR" sz="2200" dirty="0"/>
              <a:t> </a:t>
            </a:r>
            <a:r>
              <a:rPr lang="fr-FR" sz="2200" dirty="0" smtClean="0"/>
              <a:t>Un projet innovant, l’une des premières unités de méthanisation dédiée aux </a:t>
            </a:r>
            <a:r>
              <a:rPr lang="fr-FR" sz="2200" dirty="0" err="1" smtClean="0"/>
              <a:t>biodéchets</a:t>
            </a:r>
            <a:r>
              <a:rPr lang="fr-FR" sz="2200" dirty="0" smtClean="0"/>
              <a:t> des ménages en France</a:t>
            </a:r>
            <a:endParaRPr lang="fr-FR" sz="2200" i="1" dirty="0" smtClean="0"/>
          </a:p>
          <a:p>
            <a:r>
              <a:rPr lang="fr-FR" sz="2200" i="1" dirty="0"/>
              <a:t> </a:t>
            </a:r>
            <a:r>
              <a:rPr lang="fr-FR" sz="2200" i="1" dirty="0" smtClean="0"/>
              <a:t>Une double valorisation : énergétique et agronomique</a:t>
            </a:r>
          </a:p>
          <a:p>
            <a:r>
              <a:rPr lang="fr-FR" sz="2200" i="1" dirty="0" smtClean="0"/>
              <a:t>La valorisation énergétique permet  : </a:t>
            </a:r>
          </a:p>
          <a:p>
            <a:pPr lvl="1"/>
            <a:r>
              <a:rPr lang="fr-FR" sz="2000" i="1" dirty="0" smtClean="0"/>
              <a:t>d’améliorer significativement le bilan carbone du traitement des DALIM</a:t>
            </a:r>
          </a:p>
          <a:p>
            <a:pPr lvl="1"/>
            <a:r>
              <a:rPr lang="fr-FR" sz="2000" i="1" dirty="0" smtClean="0"/>
              <a:t>La perception de recettes de vente de biogaz estimées à 800 000€/an</a:t>
            </a:r>
          </a:p>
          <a:p>
            <a:pPr marL="396000" lvl="1" indent="-342900">
              <a:buBlip>
                <a:blip r:embed="rId3"/>
              </a:buBlip>
            </a:pPr>
            <a:r>
              <a:rPr lang="fr-FR" sz="2200" dirty="0"/>
              <a:t>La gestion d’une partie des déchets verts de déchèteries : diminution des kilomètres parcourus et frais </a:t>
            </a:r>
            <a:r>
              <a:rPr lang="fr-FR" sz="2200" dirty="0" smtClean="0"/>
              <a:t>intégrés</a:t>
            </a:r>
          </a:p>
          <a:p>
            <a:pPr marL="396000" lvl="1" indent="-342900">
              <a:buBlip>
                <a:blip r:embed="rId3"/>
              </a:buBlip>
            </a:pPr>
            <a:r>
              <a:rPr lang="fr-FR" sz="2200" dirty="0" smtClean="0"/>
              <a:t>Amélioration des conditions de travail et montée et compétence du personnel</a:t>
            </a:r>
          </a:p>
          <a:p>
            <a:pPr marL="396000" lvl="1" indent="-342900">
              <a:buBlip>
                <a:blip r:embed="rId3"/>
              </a:buBlip>
            </a:pPr>
            <a:r>
              <a:rPr lang="fr-FR" sz="2200" dirty="0" smtClean="0"/>
              <a:t>Continuité de service pendant les travaux</a:t>
            </a:r>
            <a:endParaRPr lang="fr-FR" sz="22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997910" y="16748"/>
            <a:ext cx="178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1"/>
                </a:solidFill>
              </a:rPr>
              <a:t>B</a:t>
            </a:r>
            <a:r>
              <a:rPr lang="fr-FR" sz="6600" b="1" dirty="0" smtClean="0">
                <a:solidFill>
                  <a:schemeClr val="accent1"/>
                </a:solidFill>
              </a:rPr>
              <a:t>.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16532" t="31100" r="48425" b="14300"/>
          <a:stretch/>
        </p:blipFill>
        <p:spPr>
          <a:xfrm>
            <a:off x="45610" y="1634581"/>
            <a:ext cx="2368781" cy="207601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77" y="3974071"/>
            <a:ext cx="2143884" cy="2143884"/>
          </a:xfrm>
          <a:prstGeom prst="rect">
            <a:avLst/>
          </a:prstGeom>
        </p:spPr>
      </p:pic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34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-99392"/>
            <a:ext cx="6786438" cy="928914"/>
          </a:xfrm>
        </p:spPr>
        <p:txBody>
          <a:bodyPr/>
          <a:lstStyle/>
          <a:p>
            <a:r>
              <a:rPr lang="fr-FR" dirty="0" smtClean="0"/>
              <a:t>LES POINTS DE VIGILANCE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>
          <a:xfrm>
            <a:off x="2192755" y="1535517"/>
            <a:ext cx="6843740" cy="411480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fr-FR" sz="2200" dirty="0" smtClean="0"/>
              <a:t>Vigilance </a:t>
            </a:r>
            <a:r>
              <a:rPr lang="fr-FR" sz="2200" dirty="0"/>
              <a:t>sur les quantités </a:t>
            </a:r>
            <a:r>
              <a:rPr lang="fr-FR" sz="2200" dirty="0" smtClean="0"/>
              <a:t>de DALIM collectées : </a:t>
            </a:r>
            <a:r>
              <a:rPr lang="fr-FR" sz="2200" dirty="0"/>
              <a:t>des tonnages insuffisants engendreraient une valorisation énergétique moins efficace et des coûts à la tonne supérieurs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2200" dirty="0"/>
              <a:t>Vigilance sur la qualité des DALIM livrés sur l’installation : une qualité dégradée engendrerait la non-conformité </a:t>
            </a:r>
            <a:r>
              <a:rPr lang="fr-FR" sz="2200" dirty="0" smtClean="0"/>
              <a:t>du compost / socle </a:t>
            </a:r>
            <a:r>
              <a:rPr lang="fr-FR" sz="2200" dirty="0" smtClean="0"/>
              <a:t>commun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2200" dirty="0" smtClean="0"/>
              <a:t>Vigilance sur les coûts</a:t>
            </a:r>
            <a:endParaRPr lang="fr-FR" sz="2200" dirty="0"/>
          </a:p>
          <a:p>
            <a:pPr marL="53100" indent="0">
              <a:buNone/>
            </a:pPr>
            <a:endParaRPr lang="fr-FR" sz="22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2192755" y="-27065"/>
            <a:ext cx="178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1"/>
                </a:solidFill>
              </a:rPr>
              <a:t>C</a:t>
            </a:r>
            <a:r>
              <a:rPr lang="fr-FR" sz="6600" b="1" dirty="0" smtClean="0">
                <a:solidFill>
                  <a:schemeClr val="accent1"/>
                </a:solidFill>
              </a:rPr>
              <a:t>.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14563" t="35300" r="45668" b="11501"/>
          <a:stretch/>
        </p:blipFill>
        <p:spPr>
          <a:xfrm>
            <a:off x="107504" y="1857343"/>
            <a:ext cx="2471429" cy="1859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1737"/>
          <a:stretch/>
        </p:blipFill>
        <p:spPr>
          <a:xfrm>
            <a:off x="107504" y="4262596"/>
            <a:ext cx="2707374" cy="2044943"/>
          </a:xfrm>
          <a:prstGeom prst="rect">
            <a:avLst/>
          </a:prstGeom>
        </p:spPr>
      </p:pic>
      <p:sp>
        <p:nvSpPr>
          <p:cNvPr id="15" name="Espace réservé du contenu 6"/>
          <p:cNvSpPr txBox="1">
            <a:spLocks/>
          </p:cNvSpPr>
          <p:nvPr/>
        </p:nvSpPr>
        <p:spPr>
          <a:xfrm>
            <a:off x="2843808" y="4509120"/>
            <a:ext cx="6192687" cy="3036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960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457200" rtl="0" eaLnBrk="1" latinLnBrk="0" hangingPunct="1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Maîtrise des risques inhérents à l’exploitation d’un site industriel / ICPE : l’investissement dans des installations remises à niveau et neuves doivent améliorer le niveau de maîtrise actuel </a:t>
            </a:r>
            <a:r>
              <a:rPr lang="fr-FR" sz="2200" dirty="0" smtClean="0">
                <a:sym typeface="Wingdings" panose="05000000000000000000" pitchFamily="2" charset="2"/>
              </a:rPr>
              <a:t>(nuisances</a:t>
            </a:r>
            <a:r>
              <a:rPr lang="fr-FR" sz="2200" dirty="0">
                <a:sym typeface="Wingdings" panose="05000000000000000000" pitchFamily="2" charset="2"/>
              </a:rPr>
              <a:t>…)</a:t>
            </a:r>
          </a:p>
          <a:p>
            <a:pPr marL="53100" indent="0">
              <a:buFontTx/>
              <a:buNone/>
            </a:pPr>
            <a:endParaRPr lang="fr-FR" sz="2400" dirty="0"/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RETROPLANNING ACTUALISE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3347830" y="5710039"/>
            <a:ext cx="6786438" cy="571500"/>
          </a:xfrm>
        </p:spPr>
        <p:txBody>
          <a:bodyPr/>
          <a:lstStyle/>
          <a:p>
            <a:r>
              <a:rPr lang="fr-FR" dirty="0" smtClean="0"/>
              <a:t>À cela, le calendrier GRDF doit être intégré</a:t>
            </a:r>
            <a:endParaRPr lang="fr-FR" dirty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V="1">
            <a:off x="0" y="3403190"/>
            <a:ext cx="9144000" cy="20343"/>
          </a:xfrm>
          <a:prstGeom prst="line">
            <a:avLst/>
          </a:prstGeom>
          <a:noFill/>
          <a:ln w="25400" cap="flat" cmpd="sng">
            <a:solidFill>
              <a:srgbClr val="A6AA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fr-FR" altLang="fr-FR" sz="1050" b="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05145" y="2405418"/>
            <a:ext cx="550049" cy="1052025"/>
            <a:chOff x="-1" y="-1"/>
            <a:chExt cx="1416491" cy="2708944"/>
          </a:xfrm>
          <a:solidFill>
            <a:schemeClr val="accent1"/>
          </a:solidFill>
        </p:grpSpPr>
        <p:sp>
          <p:nvSpPr>
            <p:cNvPr id="66" name="Line 4"/>
            <p:cNvSpPr>
              <a:spLocks noChangeShapeType="1"/>
            </p:cNvSpPr>
            <p:nvPr/>
          </p:nvSpPr>
          <p:spPr bwMode="auto">
            <a:xfrm flipH="1">
              <a:off x="708244" y="1479579"/>
              <a:ext cx="1" cy="1142053"/>
            </a:xfrm>
            <a:prstGeom prst="line">
              <a:avLst/>
            </a:prstGeom>
            <a:grpFill/>
            <a:ln w="25400" cap="flat" cmpd="sng">
              <a:solidFill>
                <a:srgbClr val="A6AAA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7" name="AutoShape 5"/>
            <p:cNvSpPr>
              <a:spLocks/>
            </p:cNvSpPr>
            <p:nvPr/>
          </p:nvSpPr>
          <p:spPr bwMode="auto">
            <a:xfrm rot="5400000">
              <a:off x="-78688" y="78688"/>
              <a:ext cx="1573866" cy="1416489"/>
            </a:xfrm>
            <a:custGeom>
              <a:avLst/>
              <a:gdLst>
                <a:gd name="T0" fmla="+- 0 10802 6"/>
                <a:gd name="T1" fmla="*/ T0 w 21593"/>
                <a:gd name="T2" fmla="+- 0 10804 12"/>
                <a:gd name="T3" fmla="*/ 10804 h 21584"/>
                <a:gd name="T4" fmla="+- 0 10802 6"/>
                <a:gd name="T5" fmla="*/ T4 w 21593"/>
                <a:gd name="T6" fmla="+- 0 10804 12"/>
                <a:gd name="T7" fmla="*/ 10804 h 21584"/>
                <a:gd name="T8" fmla="+- 0 10802 6"/>
                <a:gd name="T9" fmla="*/ T8 w 21593"/>
                <a:gd name="T10" fmla="+- 0 10804 12"/>
                <a:gd name="T11" fmla="*/ 10804 h 21584"/>
                <a:gd name="T12" fmla="+- 0 10802 6"/>
                <a:gd name="T13" fmla="*/ T12 w 21593"/>
                <a:gd name="T14" fmla="+- 0 10804 12"/>
                <a:gd name="T15" fmla="*/ 10804 h 215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3" h="21584">
                  <a:moveTo>
                    <a:pt x="6657" y="1"/>
                  </a:moveTo>
                  <a:cubicBezTo>
                    <a:pt x="6252" y="-4"/>
                    <a:pt x="5853" y="101"/>
                    <a:pt x="5494" y="306"/>
                  </a:cubicBezTo>
                  <a:cubicBezTo>
                    <a:pt x="5116" y="522"/>
                    <a:pt x="4795" y="842"/>
                    <a:pt x="4560" y="1236"/>
                  </a:cubicBezTo>
                  <a:lnTo>
                    <a:pt x="259" y="9428"/>
                  </a:lnTo>
                  <a:cubicBezTo>
                    <a:pt x="95" y="9832"/>
                    <a:pt x="7" y="10270"/>
                    <a:pt x="1" y="10714"/>
                  </a:cubicBezTo>
                  <a:cubicBezTo>
                    <a:pt x="-6" y="11191"/>
                    <a:pt x="82" y="11664"/>
                    <a:pt x="259" y="12100"/>
                  </a:cubicBezTo>
                  <a:lnTo>
                    <a:pt x="4418" y="20185"/>
                  </a:lnTo>
                  <a:cubicBezTo>
                    <a:pt x="4637" y="20610"/>
                    <a:pt x="4953" y="20962"/>
                    <a:pt x="5334" y="21208"/>
                  </a:cubicBezTo>
                  <a:cubicBezTo>
                    <a:pt x="5698" y="21443"/>
                    <a:pt x="6110" y="21572"/>
                    <a:pt x="6531" y="21584"/>
                  </a:cubicBezTo>
                  <a:lnTo>
                    <a:pt x="14739" y="21584"/>
                  </a:lnTo>
                  <a:cubicBezTo>
                    <a:pt x="15238" y="21588"/>
                    <a:pt x="15730" y="21447"/>
                    <a:pt x="16164" y="21172"/>
                  </a:cubicBezTo>
                  <a:cubicBezTo>
                    <a:pt x="16546" y="20929"/>
                    <a:pt x="16872" y="20591"/>
                    <a:pt x="17115" y="20183"/>
                  </a:cubicBezTo>
                  <a:lnTo>
                    <a:pt x="21227" y="12302"/>
                  </a:lnTo>
                  <a:cubicBezTo>
                    <a:pt x="21468" y="11849"/>
                    <a:pt x="21594" y="11332"/>
                    <a:pt x="21593" y="10807"/>
                  </a:cubicBezTo>
                  <a:cubicBezTo>
                    <a:pt x="21592" y="10284"/>
                    <a:pt x="21466" y="9771"/>
                    <a:pt x="21227" y="9321"/>
                  </a:cubicBezTo>
                  <a:lnTo>
                    <a:pt x="17012" y="1258"/>
                  </a:lnTo>
                  <a:cubicBezTo>
                    <a:pt x="16793" y="865"/>
                    <a:pt x="16485" y="543"/>
                    <a:pt x="16120" y="322"/>
                  </a:cubicBezTo>
                  <a:cubicBezTo>
                    <a:pt x="15750" y="99"/>
                    <a:pt x="15333" y="-12"/>
                    <a:pt x="14912" y="1"/>
                  </a:cubicBezTo>
                  <a:lnTo>
                    <a:pt x="6657" y="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8" name="Oval 6"/>
            <p:cNvSpPr>
              <a:spLocks/>
            </p:cNvSpPr>
            <p:nvPr/>
          </p:nvSpPr>
          <p:spPr bwMode="auto">
            <a:xfrm>
              <a:off x="592797" y="2478048"/>
              <a:ext cx="230895" cy="23089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9" name="AutoShape 7"/>
            <p:cNvSpPr>
              <a:spLocks/>
            </p:cNvSpPr>
            <p:nvPr/>
          </p:nvSpPr>
          <p:spPr bwMode="auto">
            <a:xfrm>
              <a:off x="513546" y="554047"/>
              <a:ext cx="414797" cy="414972"/>
            </a:xfrm>
            <a:custGeom>
              <a:avLst/>
              <a:gdLst>
                <a:gd name="T0" fmla="*/ 10740 w 21480"/>
                <a:gd name="T1" fmla="+- 0 10855 111"/>
                <a:gd name="T2" fmla="*/ 10855 h 21489"/>
                <a:gd name="T3" fmla="*/ 10740 w 21480"/>
                <a:gd name="T4" fmla="+- 0 10855 111"/>
                <a:gd name="T5" fmla="*/ 10855 h 21489"/>
                <a:gd name="T6" fmla="*/ 10740 w 21480"/>
                <a:gd name="T7" fmla="+- 0 10855 111"/>
                <a:gd name="T8" fmla="*/ 10855 h 21489"/>
                <a:gd name="T9" fmla="*/ 10740 w 21480"/>
                <a:gd name="T10" fmla="+- 0 10855 111"/>
                <a:gd name="T11" fmla="*/ 10855 h 21489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80" h="21489">
                  <a:moveTo>
                    <a:pt x="0" y="17132"/>
                  </a:moveTo>
                  <a:lnTo>
                    <a:pt x="0" y="21489"/>
                  </a:lnTo>
                  <a:lnTo>
                    <a:pt x="4608" y="21489"/>
                  </a:lnTo>
                  <a:lnTo>
                    <a:pt x="17693" y="8160"/>
                  </a:lnTo>
                  <a:lnTo>
                    <a:pt x="13085" y="3581"/>
                  </a:lnTo>
                  <a:lnTo>
                    <a:pt x="0" y="17132"/>
                  </a:lnTo>
                  <a:close/>
                  <a:moveTo>
                    <a:pt x="21121" y="4726"/>
                  </a:moveTo>
                  <a:cubicBezTo>
                    <a:pt x="21600" y="4246"/>
                    <a:pt x="21600" y="3581"/>
                    <a:pt x="21121" y="3101"/>
                  </a:cubicBezTo>
                  <a:lnTo>
                    <a:pt x="18393" y="332"/>
                  </a:lnTo>
                  <a:cubicBezTo>
                    <a:pt x="17914" y="-111"/>
                    <a:pt x="17214" y="-111"/>
                    <a:pt x="16771" y="332"/>
                  </a:cubicBezTo>
                  <a:lnTo>
                    <a:pt x="14707" y="2400"/>
                  </a:lnTo>
                  <a:lnTo>
                    <a:pt x="19057" y="7015"/>
                  </a:lnTo>
                  <a:lnTo>
                    <a:pt x="21121" y="47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fr-FR" altLang="fr-FR" sz="700" b="0">
                <a:latin typeface="Roboto Regular" charset="0"/>
                <a:ea typeface="Roboto Regular" charset="0"/>
                <a:cs typeface="Roboto Regular" charset="0"/>
                <a:sym typeface="Roboto Regular" charset="0"/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946760" y="2448107"/>
            <a:ext cx="550049" cy="2049382"/>
            <a:chOff x="-1" y="-1"/>
            <a:chExt cx="1416491" cy="5502662"/>
          </a:xfrm>
          <a:solidFill>
            <a:schemeClr val="accent1">
              <a:lumMod val="75000"/>
            </a:schemeClr>
          </a:solidFill>
        </p:grpSpPr>
        <p:sp>
          <p:nvSpPr>
            <p:cNvPr id="62" name="Line 9"/>
            <p:cNvSpPr>
              <a:spLocks noChangeShapeType="1"/>
            </p:cNvSpPr>
            <p:nvPr/>
          </p:nvSpPr>
          <p:spPr bwMode="auto">
            <a:xfrm flipH="1">
              <a:off x="708244" y="1479579"/>
              <a:ext cx="1" cy="4023082"/>
            </a:xfrm>
            <a:prstGeom prst="line">
              <a:avLst/>
            </a:prstGeom>
            <a:grpFill/>
            <a:ln w="25400" cap="flat" cmpd="sng">
              <a:solidFill>
                <a:srgbClr val="A6AAA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3" name="AutoShape 10"/>
            <p:cNvSpPr>
              <a:spLocks/>
            </p:cNvSpPr>
            <p:nvPr/>
          </p:nvSpPr>
          <p:spPr bwMode="auto">
            <a:xfrm rot="5400000">
              <a:off x="-78688" y="78688"/>
              <a:ext cx="1573866" cy="1416489"/>
            </a:xfrm>
            <a:custGeom>
              <a:avLst/>
              <a:gdLst>
                <a:gd name="T0" fmla="+- 0 10802 6"/>
                <a:gd name="T1" fmla="*/ T0 w 21593"/>
                <a:gd name="T2" fmla="+- 0 10804 12"/>
                <a:gd name="T3" fmla="*/ 10804 h 21584"/>
                <a:gd name="T4" fmla="+- 0 10802 6"/>
                <a:gd name="T5" fmla="*/ T4 w 21593"/>
                <a:gd name="T6" fmla="+- 0 10804 12"/>
                <a:gd name="T7" fmla="*/ 10804 h 21584"/>
                <a:gd name="T8" fmla="+- 0 10802 6"/>
                <a:gd name="T9" fmla="*/ T8 w 21593"/>
                <a:gd name="T10" fmla="+- 0 10804 12"/>
                <a:gd name="T11" fmla="*/ 10804 h 21584"/>
                <a:gd name="T12" fmla="+- 0 10802 6"/>
                <a:gd name="T13" fmla="*/ T12 w 21593"/>
                <a:gd name="T14" fmla="+- 0 10804 12"/>
                <a:gd name="T15" fmla="*/ 10804 h 215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3" h="21584">
                  <a:moveTo>
                    <a:pt x="6657" y="1"/>
                  </a:moveTo>
                  <a:cubicBezTo>
                    <a:pt x="6252" y="-4"/>
                    <a:pt x="5853" y="101"/>
                    <a:pt x="5494" y="306"/>
                  </a:cubicBezTo>
                  <a:cubicBezTo>
                    <a:pt x="5116" y="522"/>
                    <a:pt x="4795" y="842"/>
                    <a:pt x="4560" y="1236"/>
                  </a:cubicBezTo>
                  <a:lnTo>
                    <a:pt x="259" y="9428"/>
                  </a:lnTo>
                  <a:cubicBezTo>
                    <a:pt x="95" y="9832"/>
                    <a:pt x="7" y="10270"/>
                    <a:pt x="1" y="10714"/>
                  </a:cubicBezTo>
                  <a:cubicBezTo>
                    <a:pt x="-6" y="11191"/>
                    <a:pt x="82" y="11664"/>
                    <a:pt x="259" y="12100"/>
                  </a:cubicBezTo>
                  <a:lnTo>
                    <a:pt x="4418" y="20185"/>
                  </a:lnTo>
                  <a:cubicBezTo>
                    <a:pt x="4637" y="20610"/>
                    <a:pt x="4953" y="20962"/>
                    <a:pt x="5334" y="21208"/>
                  </a:cubicBezTo>
                  <a:cubicBezTo>
                    <a:pt x="5698" y="21443"/>
                    <a:pt x="6110" y="21572"/>
                    <a:pt x="6531" y="21584"/>
                  </a:cubicBezTo>
                  <a:lnTo>
                    <a:pt x="14739" y="21584"/>
                  </a:lnTo>
                  <a:cubicBezTo>
                    <a:pt x="15238" y="21588"/>
                    <a:pt x="15730" y="21447"/>
                    <a:pt x="16164" y="21172"/>
                  </a:cubicBezTo>
                  <a:cubicBezTo>
                    <a:pt x="16546" y="20929"/>
                    <a:pt x="16872" y="20591"/>
                    <a:pt x="17115" y="20183"/>
                  </a:cubicBezTo>
                  <a:lnTo>
                    <a:pt x="21227" y="12302"/>
                  </a:lnTo>
                  <a:cubicBezTo>
                    <a:pt x="21468" y="11849"/>
                    <a:pt x="21594" y="11332"/>
                    <a:pt x="21593" y="10807"/>
                  </a:cubicBezTo>
                  <a:cubicBezTo>
                    <a:pt x="21592" y="10284"/>
                    <a:pt x="21466" y="9771"/>
                    <a:pt x="21227" y="9321"/>
                  </a:cubicBezTo>
                  <a:lnTo>
                    <a:pt x="17012" y="1258"/>
                  </a:lnTo>
                  <a:cubicBezTo>
                    <a:pt x="16793" y="865"/>
                    <a:pt x="16485" y="543"/>
                    <a:pt x="16120" y="322"/>
                  </a:cubicBezTo>
                  <a:cubicBezTo>
                    <a:pt x="15750" y="99"/>
                    <a:pt x="15333" y="-12"/>
                    <a:pt x="14912" y="1"/>
                  </a:cubicBezTo>
                  <a:lnTo>
                    <a:pt x="6657" y="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4" name="Oval 11"/>
            <p:cNvSpPr>
              <a:spLocks/>
            </p:cNvSpPr>
            <p:nvPr/>
          </p:nvSpPr>
          <p:spPr bwMode="auto">
            <a:xfrm>
              <a:off x="592797" y="2478048"/>
              <a:ext cx="230895" cy="23089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5" name="AutoShape 12"/>
            <p:cNvSpPr>
              <a:spLocks/>
            </p:cNvSpPr>
            <p:nvPr/>
          </p:nvSpPr>
          <p:spPr bwMode="auto">
            <a:xfrm>
              <a:off x="476263" y="527848"/>
              <a:ext cx="489363" cy="4673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8262" y="4327"/>
                  </a:moveTo>
                  <a:cubicBezTo>
                    <a:pt x="8262" y="1850"/>
                    <a:pt x="6401" y="0"/>
                    <a:pt x="4131" y="0"/>
                  </a:cubicBezTo>
                  <a:cubicBezTo>
                    <a:pt x="1860" y="0"/>
                    <a:pt x="0" y="1949"/>
                    <a:pt x="0" y="4327"/>
                  </a:cubicBezTo>
                  <a:cubicBezTo>
                    <a:pt x="0" y="6672"/>
                    <a:pt x="1766" y="8620"/>
                    <a:pt x="4131" y="8620"/>
                  </a:cubicBezTo>
                  <a:cubicBezTo>
                    <a:pt x="4730" y="8620"/>
                    <a:pt x="5298" y="8422"/>
                    <a:pt x="5707" y="8224"/>
                  </a:cubicBezTo>
                  <a:lnTo>
                    <a:pt x="8262" y="10701"/>
                  </a:lnTo>
                  <a:lnTo>
                    <a:pt x="5707" y="13376"/>
                  </a:lnTo>
                  <a:cubicBezTo>
                    <a:pt x="5298" y="12947"/>
                    <a:pt x="4730" y="12947"/>
                    <a:pt x="4131" y="12947"/>
                  </a:cubicBezTo>
                  <a:cubicBezTo>
                    <a:pt x="1766" y="12947"/>
                    <a:pt x="0" y="14895"/>
                    <a:pt x="0" y="17273"/>
                  </a:cubicBezTo>
                  <a:cubicBezTo>
                    <a:pt x="0" y="19618"/>
                    <a:pt x="1860" y="21600"/>
                    <a:pt x="4131" y="21600"/>
                  </a:cubicBezTo>
                  <a:cubicBezTo>
                    <a:pt x="6401" y="21600"/>
                    <a:pt x="8262" y="19519"/>
                    <a:pt x="8262" y="17273"/>
                  </a:cubicBezTo>
                  <a:cubicBezTo>
                    <a:pt x="8262" y="16646"/>
                    <a:pt x="8072" y="16018"/>
                    <a:pt x="7852" y="15424"/>
                  </a:cubicBezTo>
                  <a:lnTo>
                    <a:pt x="10217" y="12947"/>
                  </a:lnTo>
                  <a:lnTo>
                    <a:pt x="17469" y="20345"/>
                  </a:lnTo>
                  <a:lnTo>
                    <a:pt x="21600" y="20345"/>
                  </a:lnTo>
                  <a:lnTo>
                    <a:pt x="7852" y="5945"/>
                  </a:lnTo>
                  <a:cubicBezTo>
                    <a:pt x="8072" y="5549"/>
                    <a:pt x="8262" y="4921"/>
                    <a:pt x="8262" y="4327"/>
                  </a:cubicBezTo>
                  <a:close/>
                  <a:moveTo>
                    <a:pt x="4131" y="6374"/>
                  </a:moveTo>
                  <a:cubicBezTo>
                    <a:pt x="2964" y="6374"/>
                    <a:pt x="2176" y="5549"/>
                    <a:pt x="2176" y="4327"/>
                  </a:cubicBezTo>
                  <a:cubicBezTo>
                    <a:pt x="2176" y="3072"/>
                    <a:pt x="2964" y="2048"/>
                    <a:pt x="4131" y="2048"/>
                  </a:cubicBezTo>
                  <a:cubicBezTo>
                    <a:pt x="5298" y="2048"/>
                    <a:pt x="6086" y="3072"/>
                    <a:pt x="6086" y="4327"/>
                  </a:cubicBezTo>
                  <a:cubicBezTo>
                    <a:pt x="6086" y="5549"/>
                    <a:pt x="5298" y="6374"/>
                    <a:pt x="4131" y="6374"/>
                  </a:cubicBezTo>
                  <a:close/>
                  <a:moveTo>
                    <a:pt x="4131" y="19321"/>
                  </a:moveTo>
                  <a:cubicBezTo>
                    <a:pt x="2964" y="19321"/>
                    <a:pt x="2176" y="18396"/>
                    <a:pt x="2176" y="17273"/>
                  </a:cubicBezTo>
                  <a:cubicBezTo>
                    <a:pt x="2176" y="16150"/>
                    <a:pt x="2964" y="14994"/>
                    <a:pt x="4131" y="14994"/>
                  </a:cubicBezTo>
                  <a:cubicBezTo>
                    <a:pt x="5298" y="14994"/>
                    <a:pt x="6086" y="16150"/>
                    <a:pt x="6086" y="17273"/>
                  </a:cubicBezTo>
                  <a:cubicBezTo>
                    <a:pt x="6086" y="18396"/>
                    <a:pt x="5298" y="19321"/>
                    <a:pt x="4131" y="19321"/>
                  </a:cubicBezTo>
                  <a:close/>
                  <a:moveTo>
                    <a:pt x="10217" y="10272"/>
                  </a:moveTo>
                  <a:cubicBezTo>
                    <a:pt x="10627" y="10272"/>
                    <a:pt x="10816" y="10371"/>
                    <a:pt x="10816" y="10701"/>
                  </a:cubicBezTo>
                  <a:cubicBezTo>
                    <a:pt x="10816" y="10998"/>
                    <a:pt x="10500" y="11295"/>
                    <a:pt x="10217" y="11295"/>
                  </a:cubicBezTo>
                  <a:cubicBezTo>
                    <a:pt x="9933" y="11295"/>
                    <a:pt x="9838" y="10998"/>
                    <a:pt x="9838" y="10701"/>
                  </a:cubicBezTo>
                  <a:cubicBezTo>
                    <a:pt x="9838" y="10371"/>
                    <a:pt x="10027" y="10272"/>
                    <a:pt x="10217" y="10272"/>
                  </a:cubicBezTo>
                  <a:close/>
                  <a:moveTo>
                    <a:pt x="21600" y="1024"/>
                  </a:moveTo>
                  <a:lnTo>
                    <a:pt x="17469" y="1024"/>
                  </a:lnTo>
                  <a:lnTo>
                    <a:pt x="11383" y="7596"/>
                  </a:lnTo>
                  <a:lnTo>
                    <a:pt x="13370" y="9644"/>
                  </a:lnTo>
                  <a:lnTo>
                    <a:pt x="21600" y="10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fr-FR" altLang="fr-FR" sz="700" b="0">
                <a:latin typeface="Roboto Regular" charset="0"/>
                <a:ea typeface="Roboto Regular" charset="0"/>
                <a:cs typeface="Roboto Regular" charset="0"/>
                <a:sym typeface="Roboto Regular" charset="0"/>
              </a:endParaRPr>
            </a:p>
          </p:txBody>
        </p:sp>
      </p:grp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781591" y="2419012"/>
            <a:ext cx="550049" cy="2137002"/>
            <a:chOff x="-1" y="-1"/>
            <a:chExt cx="1416491" cy="5502739"/>
          </a:xfrm>
          <a:solidFill>
            <a:schemeClr val="tx2"/>
          </a:solidFill>
        </p:grpSpPr>
        <p:sp>
          <p:nvSpPr>
            <p:cNvPr id="54" name="Line 19"/>
            <p:cNvSpPr>
              <a:spLocks noChangeShapeType="1"/>
            </p:cNvSpPr>
            <p:nvPr/>
          </p:nvSpPr>
          <p:spPr bwMode="auto">
            <a:xfrm flipH="1">
              <a:off x="708244" y="1479579"/>
              <a:ext cx="1" cy="4023159"/>
            </a:xfrm>
            <a:prstGeom prst="line">
              <a:avLst/>
            </a:prstGeom>
            <a:grpFill/>
            <a:ln w="25400" cap="flat" cmpd="sng">
              <a:solidFill>
                <a:srgbClr val="A6AAA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5" name="AutoShape 20"/>
            <p:cNvSpPr>
              <a:spLocks/>
            </p:cNvSpPr>
            <p:nvPr/>
          </p:nvSpPr>
          <p:spPr bwMode="auto">
            <a:xfrm rot="5400000">
              <a:off x="-78688" y="78688"/>
              <a:ext cx="1573866" cy="1416489"/>
            </a:xfrm>
            <a:custGeom>
              <a:avLst/>
              <a:gdLst>
                <a:gd name="T0" fmla="+- 0 10802 6"/>
                <a:gd name="T1" fmla="*/ T0 w 21593"/>
                <a:gd name="T2" fmla="+- 0 10804 12"/>
                <a:gd name="T3" fmla="*/ 10804 h 21584"/>
                <a:gd name="T4" fmla="+- 0 10802 6"/>
                <a:gd name="T5" fmla="*/ T4 w 21593"/>
                <a:gd name="T6" fmla="+- 0 10804 12"/>
                <a:gd name="T7" fmla="*/ 10804 h 21584"/>
                <a:gd name="T8" fmla="+- 0 10802 6"/>
                <a:gd name="T9" fmla="*/ T8 w 21593"/>
                <a:gd name="T10" fmla="+- 0 10804 12"/>
                <a:gd name="T11" fmla="*/ 10804 h 21584"/>
                <a:gd name="T12" fmla="+- 0 10802 6"/>
                <a:gd name="T13" fmla="*/ T12 w 21593"/>
                <a:gd name="T14" fmla="+- 0 10804 12"/>
                <a:gd name="T15" fmla="*/ 10804 h 215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3" h="21584">
                  <a:moveTo>
                    <a:pt x="6657" y="1"/>
                  </a:moveTo>
                  <a:cubicBezTo>
                    <a:pt x="6252" y="-4"/>
                    <a:pt x="5853" y="101"/>
                    <a:pt x="5494" y="306"/>
                  </a:cubicBezTo>
                  <a:cubicBezTo>
                    <a:pt x="5116" y="522"/>
                    <a:pt x="4795" y="842"/>
                    <a:pt x="4560" y="1236"/>
                  </a:cubicBezTo>
                  <a:lnTo>
                    <a:pt x="259" y="9428"/>
                  </a:lnTo>
                  <a:cubicBezTo>
                    <a:pt x="95" y="9832"/>
                    <a:pt x="7" y="10270"/>
                    <a:pt x="1" y="10714"/>
                  </a:cubicBezTo>
                  <a:cubicBezTo>
                    <a:pt x="-6" y="11191"/>
                    <a:pt x="82" y="11664"/>
                    <a:pt x="259" y="12100"/>
                  </a:cubicBezTo>
                  <a:lnTo>
                    <a:pt x="4418" y="20185"/>
                  </a:lnTo>
                  <a:cubicBezTo>
                    <a:pt x="4637" y="20610"/>
                    <a:pt x="4953" y="20962"/>
                    <a:pt x="5334" y="21208"/>
                  </a:cubicBezTo>
                  <a:cubicBezTo>
                    <a:pt x="5698" y="21443"/>
                    <a:pt x="6110" y="21572"/>
                    <a:pt x="6531" y="21584"/>
                  </a:cubicBezTo>
                  <a:lnTo>
                    <a:pt x="14739" y="21584"/>
                  </a:lnTo>
                  <a:cubicBezTo>
                    <a:pt x="15238" y="21588"/>
                    <a:pt x="15730" y="21447"/>
                    <a:pt x="16164" y="21172"/>
                  </a:cubicBezTo>
                  <a:cubicBezTo>
                    <a:pt x="16546" y="20929"/>
                    <a:pt x="16872" y="20591"/>
                    <a:pt x="17115" y="20183"/>
                  </a:cubicBezTo>
                  <a:lnTo>
                    <a:pt x="21227" y="12302"/>
                  </a:lnTo>
                  <a:cubicBezTo>
                    <a:pt x="21468" y="11849"/>
                    <a:pt x="21594" y="11332"/>
                    <a:pt x="21593" y="10807"/>
                  </a:cubicBezTo>
                  <a:cubicBezTo>
                    <a:pt x="21592" y="10284"/>
                    <a:pt x="21466" y="9771"/>
                    <a:pt x="21227" y="9321"/>
                  </a:cubicBezTo>
                  <a:lnTo>
                    <a:pt x="17012" y="1258"/>
                  </a:lnTo>
                  <a:cubicBezTo>
                    <a:pt x="16793" y="865"/>
                    <a:pt x="16485" y="543"/>
                    <a:pt x="16120" y="322"/>
                  </a:cubicBezTo>
                  <a:cubicBezTo>
                    <a:pt x="15750" y="99"/>
                    <a:pt x="15333" y="-12"/>
                    <a:pt x="14912" y="1"/>
                  </a:cubicBezTo>
                  <a:lnTo>
                    <a:pt x="6657" y="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6" name="Oval 21"/>
            <p:cNvSpPr>
              <a:spLocks/>
            </p:cNvSpPr>
            <p:nvPr/>
          </p:nvSpPr>
          <p:spPr bwMode="auto">
            <a:xfrm>
              <a:off x="592797" y="2478048"/>
              <a:ext cx="230895" cy="23089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7" name="AutoShape 22"/>
            <p:cNvSpPr>
              <a:spLocks/>
            </p:cNvSpPr>
            <p:nvPr/>
          </p:nvSpPr>
          <p:spPr bwMode="auto">
            <a:xfrm>
              <a:off x="574541" y="593350"/>
              <a:ext cx="343608" cy="3871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80" y="2662"/>
                  </a:moveTo>
                  <a:lnTo>
                    <a:pt x="12869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3005" y="21600"/>
                  </a:lnTo>
                  <a:lnTo>
                    <a:pt x="3005" y="12659"/>
                  </a:lnTo>
                  <a:lnTo>
                    <a:pt x="10942" y="12659"/>
                  </a:lnTo>
                  <a:lnTo>
                    <a:pt x="11509" y="15321"/>
                  </a:lnTo>
                  <a:lnTo>
                    <a:pt x="21600" y="15321"/>
                  </a:lnTo>
                  <a:lnTo>
                    <a:pt x="21600" y="2662"/>
                  </a:lnTo>
                  <a:lnTo>
                    <a:pt x="13380" y="266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fr-FR" altLang="fr-FR" sz="700" b="0">
                <a:latin typeface="Roboto Regular" charset="0"/>
                <a:ea typeface="Roboto Regular" charset="0"/>
                <a:cs typeface="Roboto Regular" charset="0"/>
                <a:sym typeface="Roboto Regular" charset="0"/>
              </a:endParaRP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1357655" y="2420888"/>
            <a:ext cx="550049" cy="1052025"/>
            <a:chOff x="-1" y="-1"/>
            <a:chExt cx="1416491" cy="2708944"/>
          </a:xfrm>
          <a:solidFill>
            <a:schemeClr val="accent6"/>
          </a:solidFill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708244" y="1479579"/>
              <a:ext cx="1" cy="1142053"/>
            </a:xfrm>
            <a:prstGeom prst="line">
              <a:avLst/>
            </a:prstGeom>
            <a:grpFill/>
            <a:ln w="25400" cap="flat" cmpd="sng">
              <a:solidFill>
                <a:srgbClr val="A6AAA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1" name="AutoShape 25"/>
            <p:cNvSpPr>
              <a:spLocks/>
            </p:cNvSpPr>
            <p:nvPr/>
          </p:nvSpPr>
          <p:spPr bwMode="auto">
            <a:xfrm rot="5400000">
              <a:off x="-78688" y="78688"/>
              <a:ext cx="1573866" cy="1416489"/>
            </a:xfrm>
            <a:custGeom>
              <a:avLst/>
              <a:gdLst>
                <a:gd name="T0" fmla="+- 0 10802 6"/>
                <a:gd name="T1" fmla="*/ T0 w 21593"/>
                <a:gd name="T2" fmla="+- 0 10804 12"/>
                <a:gd name="T3" fmla="*/ 10804 h 21584"/>
                <a:gd name="T4" fmla="+- 0 10802 6"/>
                <a:gd name="T5" fmla="*/ T4 w 21593"/>
                <a:gd name="T6" fmla="+- 0 10804 12"/>
                <a:gd name="T7" fmla="*/ 10804 h 21584"/>
                <a:gd name="T8" fmla="+- 0 10802 6"/>
                <a:gd name="T9" fmla="*/ T8 w 21593"/>
                <a:gd name="T10" fmla="+- 0 10804 12"/>
                <a:gd name="T11" fmla="*/ 10804 h 21584"/>
                <a:gd name="T12" fmla="+- 0 10802 6"/>
                <a:gd name="T13" fmla="*/ T12 w 21593"/>
                <a:gd name="T14" fmla="+- 0 10804 12"/>
                <a:gd name="T15" fmla="*/ 10804 h 215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3" h="21584">
                  <a:moveTo>
                    <a:pt x="6657" y="1"/>
                  </a:moveTo>
                  <a:cubicBezTo>
                    <a:pt x="6252" y="-4"/>
                    <a:pt x="5853" y="101"/>
                    <a:pt x="5494" y="306"/>
                  </a:cubicBezTo>
                  <a:cubicBezTo>
                    <a:pt x="5116" y="522"/>
                    <a:pt x="4795" y="842"/>
                    <a:pt x="4560" y="1236"/>
                  </a:cubicBezTo>
                  <a:lnTo>
                    <a:pt x="259" y="9428"/>
                  </a:lnTo>
                  <a:cubicBezTo>
                    <a:pt x="95" y="9832"/>
                    <a:pt x="7" y="10270"/>
                    <a:pt x="1" y="10714"/>
                  </a:cubicBezTo>
                  <a:cubicBezTo>
                    <a:pt x="-6" y="11191"/>
                    <a:pt x="82" y="11664"/>
                    <a:pt x="259" y="12100"/>
                  </a:cubicBezTo>
                  <a:lnTo>
                    <a:pt x="4418" y="20185"/>
                  </a:lnTo>
                  <a:cubicBezTo>
                    <a:pt x="4637" y="20610"/>
                    <a:pt x="4953" y="20962"/>
                    <a:pt x="5334" y="21208"/>
                  </a:cubicBezTo>
                  <a:cubicBezTo>
                    <a:pt x="5698" y="21443"/>
                    <a:pt x="6110" y="21572"/>
                    <a:pt x="6531" y="21584"/>
                  </a:cubicBezTo>
                  <a:lnTo>
                    <a:pt x="14739" y="21584"/>
                  </a:lnTo>
                  <a:cubicBezTo>
                    <a:pt x="15238" y="21588"/>
                    <a:pt x="15730" y="21447"/>
                    <a:pt x="16164" y="21172"/>
                  </a:cubicBezTo>
                  <a:cubicBezTo>
                    <a:pt x="16546" y="20929"/>
                    <a:pt x="16872" y="20591"/>
                    <a:pt x="17115" y="20183"/>
                  </a:cubicBezTo>
                  <a:lnTo>
                    <a:pt x="21227" y="12302"/>
                  </a:lnTo>
                  <a:cubicBezTo>
                    <a:pt x="21468" y="11849"/>
                    <a:pt x="21594" y="11332"/>
                    <a:pt x="21593" y="10807"/>
                  </a:cubicBezTo>
                  <a:cubicBezTo>
                    <a:pt x="21592" y="10284"/>
                    <a:pt x="21466" y="9771"/>
                    <a:pt x="21227" y="9321"/>
                  </a:cubicBezTo>
                  <a:lnTo>
                    <a:pt x="17012" y="1258"/>
                  </a:lnTo>
                  <a:cubicBezTo>
                    <a:pt x="16793" y="865"/>
                    <a:pt x="16485" y="543"/>
                    <a:pt x="16120" y="322"/>
                  </a:cubicBezTo>
                  <a:cubicBezTo>
                    <a:pt x="15750" y="99"/>
                    <a:pt x="15333" y="-12"/>
                    <a:pt x="14912" y="1"/>
                  </a:cubicBezTo>
                  <a:lnTo>
                    <a:pt x="6657" y="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2" name="Oval 26"/>
            <p:cNvSpPr>
              <a:spLocks/>
            </p:cNvSpPr>
            <p:nvPr/>
          </p:nvSpPr>
          <p:spPr bwMode="auto">
            <a:xfrm>
              <a:off x="592798" y="2478048"/>
              <a:ext cx="230895" cy="23089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3" name="AutoShape 27"/>
            <p:cNvSpPr>
              <a:spLocks/>
            </p:cNvSpPr>
            <p:nvPr/>
          </p:nvSpPr>
          <p:spPr bwMode="auto">
            <a:xfrm>
              <a:off x="498342" y="553591"/>
              <a:ext cx="441248" cy="4158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01" y="17459"/>
                  </a:moveTo>
                  <a:lnTo>
                    <a:pt x="17497" y="21600"/>
                  </a:lnTo>
                  <a:lnTo>
                    <a:pt x="15848" y="13532"/>
                  </a:lnTo>
                  <a:lnTo>
                    <a:pt x="21600" y="8281"/>
                  </a:lnTo>
                  <a:lnTo>
                    <a:pt x="13797" y="7428"/>
                  </a:lnTo>
                  <a:lnTo>
                    <a:pt x="10901" y="0"/>
                  </a:lnTo>
                  <a:lnTo>
                    <a:pt x="7844" y="7428"/>
                  </a:lnTo>
                  <a:lnTo>
                    <a:pt x="0" y="8281"/>
                  </a:lnTo>
                  <a:lnTo>
                    <a:pt x="5993" y="13532"/>
                  </a:lnTo>
                  <a:lnTo>
                    <a:pt x="4143" y="21600"/>
                  </a:lnTo>
                  <a:lnTo>
                    <a:pt x="10901" y="1745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fr-FR" altLang="fr-FR" sz="700" b="0">
                <a:latin typeface="Roboto Regular" charset="0"/>
                <a:ea typeface="Roboto Regular" charset="0"/>
                <a:cs typeface="Roboto Regular" charset="0"/>
                <a:sym typeface="Roboto Regular" charset="0"/>
              </a:endParaRPr>
            </a:p>
          </p:txBody>
        </p:sp>
      </p:grp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8342431" y="2388539"/>
            <a:ext cx="550049" cy="1052025"/>
            <a:chOff x="-1" y="-1"/>
            <a:chExt cx="1416491" cy="2708944"/>
          </a:xfrm>
          <a:solidFill>
            <a:schemeClr val="accent2"/>
          </a:solidFill>
        </p:grpSpPr>
        <p:sp>
          <p:nvSpPr>
            <p:cNvPr id="46" name="Line 29"/>
            <p:cNvSpPr>
              <a:spLocks noChangeShapeType="1"/>
            </p:cNvSpPr>
            <p:nvPr/>
          </p:nvSpPr>
          <p:spPr bwMode="auto">
            <a:xfrm flipH="1">
              <a:off x="708244" y="1479579"/>
              <a:ext cx="1" cy="1142053"/>
            </a:xfrm>
            <a:prstGeom prst="line">
              <a:avLst/>
            </a:prstGeom>
            <a:grpFill/>
            <a:ln w="25400" cap="flat" cmpd="sng">
              <a:solidFill>
                <a:srgbClr val="A6AAA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7" name="AutoShape 30"/>
            <p:cNvSpPr>
              <a:spLocks/>
            </p:cNvSpPr>
            <p:nvPr/>
          </p:nvSpPr>
          <p:spPr bwMode="auto">
            <a:xfrm rot="5400000">
              <a:off x="-78688" y="78688"/>
              <a:ext cx="1573866" cy="1416489"/>
            </a:xfrm>
            <a:custGeom>
              <a:avLst/>
              <a:gdLst>
                <a:gd name="T0" fmla="+- 0 10802 6"/>
                <a:gd name="T1" fmla="*/ T0 w 21593"/>
                <a:gd name="T2" fmla="+- 0 10804 12"/>
                <a:gd name="T3" fmla="*/ 10804 h 21584"/>
                <a:gd name="T4" fmla="+- 0 10802 6"/>
                <a:gd name="T5" fmla="*/ T4 w 21593"/>
                <a:gd name="T6" fmla="+- 0 10804 12"/>
                <a:gd name="T7" fmla="*/ 10804 h 21584"/>
                <a:gd name="T8" fmla="+- 0 10802 6"/>
                <a:gd name="T9" fmla="*/ T8 w 21593"/>
                <a:gd name="T10" fmla="+- 0 10804 12"/>
                <a:gd name="T11" fmla="*/ 10804 h 21584"/>
                <a:gd name="T12" fmla="+- 0 10802 6"/>
                <a:gd name="T13" fmla="*/ T12 w 21593"/>
                <a:gd name="T14" fmla="+- 0 10804 12"/>
                <a:gd name="T15" fmla="*/ 10804 h 215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3" h="21584">
                  <a:moveTo>
                    <a:pt x="6657" y="1"/>
                  </a:moveTo>
                  <a:cubicBezTo>
                    <a:pt x="6252" y="-4"/>
                    <a:pt x="5853" y="101"/>
                    <a:pt x="5494" y="306"/>
                  </a:cubicBezTo>
                  <a:cubicBezTo>
                    <a:pt x="5116" y="522"/>
                    <a:pt x="4795" y="842"/>
                    <a:pt x="4560" y="1236"/>
                  </a:cubicBezTo>
                  <a:lnTo>
                    <a:pt x="259" y="9428"/>
                  </a:lnTo>
                  <a:cubicBezTo>
                    <a:pt x="95" y="9832"/>
                    <a:pt x="7" y="10270"/>
                    <a:pt x="1" y="10714"/>
                  </a:cubicBezTo>
                  <a:cubicBezTo>
                    <a:pt x="-6" y="11191"/>
                    <a:pt x="82" y="11664"/>
                    <a:pt x="259" y="12100"/>
                  </a:cubicBezTo>
                  <a:lnTo>
                    <a:pt x="4418" y="20185"/>
                  </a:lnTo>
                  <a:cubicBezTo>
                    <a:pt x="4637" y="20610"/>
                    <a:pt x="4953" y="20962"/>
                    <a:pt x="5334" y="21208"/>
                  </a:cubicBezTo>
                  <a:cubicBezTo>
                    <a:pt x="5698" y="21443"/>
                    <a:pt x="6110" y="21572"/>
                    <a:pt x="6531" y="21584"/>
                  </a:cubicBezTo>
                  <a:lnTo>
                    <a:pt x="14739" y="21584"/>
                  </a:lnTo>
                  <a:cubicBezTo>
                    <a:pt x="15238" y="21588"/>
                    <a:pt x="15730" y="21447"/>
                    <a:pt x="16164" y="21172"/>
                  </a:cubicBezTo>
                  <a:cubicBezTo>
                    <a:pt x="16546" y="20929"/>
                    <a:pt x="16872" y="20591"/>
                    <a:pt x="17115" y="20183"/>
                  </a:cubicBezTo>
                  <a:lnTo>
                    <a:pt x="21227" y="12302"/>
                  </a:lnTo>
                  <a:cubicBezTo>
                    <a:pt x="21468" y="11849"/>
                    <a:pt x="21594" y="11332"/>
                    <a:pt x="21593" y="10807"/>
                  </a:cubicBezTo>
                  <a:cubicBezTo>
                    <a:pt x="21592" y="10284"/>
                    <a:pt x="21466" y="9771"/>
                    <a:pt x="21227" y="9321"/>
                  </a:cubicBezTo>
                  <a:lnTo>
                    <a:pt x="17012" y="1258"/>
                  </a:lnTo>
                  <a:cubicBezTo>
                    <a:pt x="16793" y="865"/>
                    <a:pt x="16485" y="543"/>
                    <a:pt x="16120" y="322"/>
                  </a:cubicBezTo>
                  <a:cubicBezTo>
                    <a:pt x="15750" y="99"/>
                    <a:pt x="15333" y="-12"/>
                    <a:pt x="14912" y="1"/>
                  </a:cubicBezTo>
                  <a:lnTo>
                    <a:pt x="6657" y="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8" name="Oval 31"/>
            <p:cNvSpPr>
              <a:spLocks/>
            </p:cNvSpPr>
            <p:nvPr/>
          </p:nvSpPr>
          <p:spPr bwMode="auto">
            <a:xfrm>
              <a:off x="592796" y="2478048"/>
              <a:ext cx="230896" cy="23089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9" name="AutoShape 32"/>
            <p:cNvSpPr>
              <a:spLocks/>
            </p:cNvSpPr>
            <p:nvPr/>
          </p:nvSpPr>
          <p:spPr bwMode="auto">
            <a:xfrm>
              <a:off x="543144" y="577162"/>
              <a:ext cx="462986" cy="3941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800"/>
                  </a:lnTo>
                  <a:lnTo>
                    <a:pt x="0" y="0"/>
                  </a:lnTo>
                  <a:lnTo>
                    <a:pt x="0" y="8280"/>
                  </a:lnTo>
                  <a:lnTo>
                    <a:pt x="15527" y="10800"/>
                  </a:lnTo>
                  <a:lnTo>
                    <a:pt x="0" y="13095"/>
                  </a:lnTo>
                  <a:lnTo>
                    <a:pt x="0" y="2160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fr-FR" altLang="fr-FR" sz="700" b="0">
                <a:latin typeface="Roboto Regular" charset="0"/>
                <a:ea typeface="Roboto Regular" charset="0"/>
                <a:cs typeface="Roboto Regular" charset="0"/>
                <a:sym typeface="Roboto Regular" charset="0"/>
              </a:endParaRPr>
            </a:p>
          </p:txBody>
        </p:sp>
      </p:grpSp>
      <p:sp>
        <p:nvSpPr>
          <p:cNvPr id="14" name="Text Box 38"/>
          <p:cNvSpPr txBox="1">
            <a:spLocks/>
          </p:cNvSpPr>
          <p:nvPr/>
        </p:nvSpPr>
        <p:spPr bwMode="auto">
          <a:xfrm>
            <a:off x="35496" y="2008850"/>
            <a:ext cx="745329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9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Novembre 2020</a:t>
            </a:r>
            <a:endParaRPr lang="fr-FR" altLang="fr-FR" sz="900" b="1" dirty="0">
              <a:solidFill>
                <a:schemeClr val="accent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89451" y="3637084"/>
            <a:ext cx="954157" cy="860405"/>
            <a:chOff x="0" y="-410191"/>
            <a:chExt cx="4179040" cy="1456299"/>
          </a:xfrm>
        </p:grpSpPr>
        <p:sp>
          <p:nvSpPr>
            <p:cNvPr id="40" name="Text Box 40"/>
            <p:cNvSpPr txBox="1">
              <a:spLocks/>
            </p:cNvSpPr>
            <p:nvPr/>
          </p:nvSpPr>
          <p:spPr bwMode="auto">
            <a:xfrm>
              <a:off x="0" y="-410191"/>
              <a:ext cx="4179040" cy="1267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fr-FR" altLang="fr-FR" sz="1050" b="1" dirty="0" smtClean="0">
                  <a:latin typeface="Arial" pitchFamily="34" charset="0"/>
                  <a:cs typeface="Arial" pitchFamily="34" charset="0"/>
                  <a:sym typeface="Arial" pitchFamily="34" charset="0"/>
                </a:rPr>
                <a:t>Rendu rapport  d’analyse des offre</a:t>
              </a:r>
              <a:endParaRPr lang="fr-FR" altLang="fr-FR" sz="1050" b="1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1" name="Text Box 41"/>
            <p:cNvSpPr txBox="1">
              <a:spLocks/>
            </p:cNvSpPr>
            <p:nvPr/>
          </p:nvSpPr>
          <p:spPr bwMode="auto">
            <a:xfrm>
              <a:off x="209640" y="638042"/>
              <a:ext cx="3759760" cy="408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algn="ctr"/>
              <a:endParaRPr lang="fr-FR" altLang="fr-FR" sz="900" b="0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sp>
        <p:nvSpPr>
          <p:cNvPr id="16" name="Text Box 42"/>
          <p:cNvSpPr txBox="1">
            <a:spLocks/>
          </p:cNvSpPr>
          <p:nvPr/>
        </p:nvSpPr>
        <p:spPr bwMode="auto">
          <a:xfrm>
            <a:off x="683568" y="2057528"/>
            <a:ext cx="794663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fr-FR" altLang="fr-FR" sz="9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5 Décembre 2020</a:t>
            </a:r>
          </a:p>
        </p:txBody>
      </p:sp>
      <p:sp>
        <p:nvSpPr>
          <p:cNvPr id="17" name="Text Box 43"/>
          <p:cNvSpPr txBox="1">
            <a:spLocks/>
          </p:cNvSpPr>
          <p:nvPr/>
        </p:nvSpPr>
        <p:spPr bwMode="auto">
          <a:xfrm>
            <a:off x="1259632" y="1897281"/>
            <a:ext cx="849740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fr-FR" altLang="fr-FR" sz="9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22 Décembre 2023</a:t>
            </a:r>
          </a:p>
        </p:txBody>
      </p:sp>
      <p:sp>
        <p:nvSpPr>
          <p:cNvPr id="21" name="Text Box 47"/>
          <p:cNvSpPr txBox="1">
            <a:spLocks/>
          </p:cNvSpPr>
          <p:nvPr/>
        </p:nvSpPr>
        <p:spPr bwMode="auto">
          <a:xfrm>
            <a:off x="8244408" y="2008850"/>
            <a:ext cx="745329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9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Début 2031 à 2033</a:t>
            </a:r>
            <a:endParaRPr lang="fr-FR" altLang="fr-FR" sz="900" b="1" dirty="0">
              <a:solidFill>
                <a:schemeClr val="accent2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8" name="Text Box 49"/>
          <p:cNvSpPr txBox="1">
            <a:spLocks/>
          </p:cNvSpPr>
          <p:nvPr/>
        </p:nvSpPr>
        <p:spPr bwMode="auto">
          <a:xfrm>
            <a:off x="993511" y="3595746"/>
            <a:ext cx="1368000" cy="4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105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Attribution du marché</a:t>
            </a:r>
            <a:endParaRPr lang="fr-FR" altLang="fr-FR" sz="1050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6" name="Text Box 52"/>
          <p:cNvSpPr txBox="1">
            <a:spLocks/>
          </p:cNvSpPr>
          <p:nvPr/>
        </p:nvSpPr>
        <p:spPr bwMode="auto">
          <a:xfrm>
            <a:off x="2285894" y="3522683"/>
            <a:ext cx="1150175" cy="91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fr-FR" altLang="fr-FR" sz="105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Etudes conception et réalisation dossiers ICPE / PC/APD et PRO</a:t>
            </a:r>
            <a:endParaRPr lang="fr-FR" altLang="fr-FR" sz="1050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220072" y="3697996"/>
            <a:ext cx="1368000" cy="811124"/>
            <a:chOff x="0" y="-116512"/>
            <a:chExt cx="4179040" cy="2088630"/>
          </a:xfrm>
        </p:grpSpPr>
        <p:sp>
          <p:nvSpPr>
            <p:cNvPr id="34" name="Text Box 55"/>
            <p:cNvSpPr txBox="1">
              <a:spLocks/>
            </p:cNvSpPr>
            <p:nvPr/>
          </p:nvSpPr>
          <p:spPr bwMode="auto">
            <a:xfrm>
              <a:off x="0" y="-116512"/>
              <a:ext cx="4179040" cy="680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fr-FR" altLang="fr-FR" sz="1050" b="1" dirty="0" smtClean="0">
                  <a:latin typeface="Arial" pitchFamily="34" charset="0"/>
                  <a:cs typeface="Arial" pitchFamily="34" charset="0"/>
                  <a:sym typeface="Arial" pitchFamily="34" charset="0"/>
                </a:rPr>
                <a:t>Mise en service</a:t>
              </a:r>
              <a:endParaRPr lang="fr-FR" altLang="fr-FR" sz="1050" b="1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" name="Text Box 56"/>
            <p:cNvSpPr txBox="1">
              <a:spLocks/>
            </p:cNvSpPr>
            <p:nvPr/>
          </p:nvSpPr>
          <p:spPr bwMode="auto">
            <a:xfrm>
              <a:off x="209639" y="638043"/>
              <a:ext cx="3759761" cy="1334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algn="ctr"/>
              <a:r>
                <a:rPr lang="fr-FR" altLang="fr-FR" sz="900" b="0" dirty="0" smtClean="0">
                  <a:latin typeface="Arial" pitchFamily="34" charset="0"/>
                  <a:cs typeface="Arial" pitchFamily="34" charset="0"/>
                  <a:sym typeface="Arial" pitchFamily="34" charset="0"/>
                </a:rPr>
                <a:t>Injection biométhane dans  le réseau de gaz naturel (</a:t>
              </a:r>
              <a:r>
                <a:rPr lang="fr-FR" altLang="fr-FR" sz="900" b="0" dirty="0" err="1" smtClean="0">
                  <a:latin typeface="Arial" pitchFamily="34" charset="0"/>
                  <a:cs typeface="Arial" pitchFamily="34" charset="0"/>
                  <a:sym typeface="Arial" pitchFamily="34" charset="0"/>
                </a:rPr>
                <a:t>GrDF</a:t>
              </a:r>
              <a:r>
                <a:rPr lang="fr-FR" altLang="fr-FR" sz="900" b="0" dirty="0" smtClean="0">
                  <a:latin typeface="Arial" pitchFamily="34" charset="0"/>
                  <a:cs typeface="Arial" pitchFamily="34" charset="0"/>
                  <a:sym typeface="Arial" pitchFamily="34" charset="0"/>
                </a:rPr>
                <a:t>)</a:t>
              </a:r>
              <a:endParaRPr lang="fr-FR" altLang="fr-FR" sz="900" b="0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25" name="Group 57"/>
          <p:cNvGrpSpPr>
            <a:grpSpLocks/>
          </p:cNvGrpSpPr>
          <p:nvPr/>
        </p:nvGrpSpPr>
        <p:grpSpPr bwMode="auto">
          <a:xfrm>
            <a:off x="467848" y="4568644"/>
            <a:ext cx="1368000" cy="663730"/>
            <a:chOff x="-1607320" y="-418881"/>
            <a:chExt cx="4179040" cy="1709091"/>
          </a:xfrm>
        </p:grpSpPr>
        <p:sp>
          <p:nvSpPr>
            <p:cNvPr id="32" name="Text Box 58"/>
            <p:cNvSpPr txBox="1">
              <a:spLocks/>
            </p:cNvSpPr>
            <p:nvPr/>
          </p:nvSpPr>
          <p:spPr bwMode="auto">
            <a:xfrm>
              <a:off x="-1607320" y="-418881"/>
              <a:ext cx="4179040" cy="1096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fr-FR" altLang="fr-FR" sz="1050" b="1" dirty="0" smtClean="0">
                  <a:latin typeface="Arial" pitchFamily="34" charset="0"/>
                  <a:cs typeface="Arial" pitchFamily="34" charset="0"/>
                  <a:sym typeface="Arial" pitchFamily="34" charset="0"/>
                </a:rPr>
                <a:t>Commission d’Appel d’Offres</a:t>
              </a:r>
              <a:endParaRPr lang="fr-FR" altLang="fr-FR" sz="1050" b="1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3" name="Text Box 59"/>
            <p:cNvSpPr txBox="1">
              <a:spLocks/>
            </p:cNvSpPr>
            <p:nvPr/>
          </p:nvSpPr>
          <p:spPr bwMode="auto">
            <a:xfrm>
              <a:off x="-1607320" y="669403"/>
              <a:ext cx="3759761" cy="620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algn="ctr"/>
              <a:r>
                <a:rPr lang="fr-FR" altLang="fr-FR" sz="900" dirty="0" smtClean="0">
                  <a:latin typeface="Arial" pitchFamily="34" charset="0"/>
                  <a:cs typeface="Arial" pitchFamily="34" charset="0"/>
                  <a:sym typeface="Arial" pitchFamily="34" charset="0"/>
                </a:rPr>
                <a:t>Présentation AMO</a:t>
              </a:r>
              <a:endParaRPr lang="fr-FR" altLang="fr-FR" sz="900" b="0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sp>
        <p:nvSpPr>
          <p:cNvPr id="30" name="Text Box 61"/>
          <p:cNvSpPr txBox="1">
            <a:spLocks/>
          </p:cNvSpPr>
          <p:nvPr/>
        </p:nvSpPr>
        <p:spPr bwMode="auto">
          <a:xfrm>
            <a:off x="5508104" y="4509120"/>
            <a:ext cx="1368000" cy="28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12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Réception</a:t>
            </a:r>
            <a:endParaRPr lang="fr-FR" altLang="fr-FR" sz="1200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8" name="Text Box 64"/>
          <p:cNvSpPr txBox="1">
            <a:spLocks/>
          </p:cNvSpPr>
          <p:nvPr/>
        </p:nvSpPr>
        <p:spPr bwMode="auto">
          <a:xfrm>
            <a:off x="2712979" y="4375932"/>
            <a:ext cx="1086582" cy="58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fr-FR" altLang="fr-FR" sz="105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Passation des procédures administratives</a:t>
            </a:r>
            <a:endParaRPr lang="fr-FR" altLang="fr-FR" sz="1050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15</a:t>
            </a:fld>
            <a:endParaRPr lang="en-US" dirty="0"/>
          </a:p>
        </p:txBody>
      </p:sp>
      <p:sp>
        <p:nvSpPr>
          <p:cNvPr id="70" name="ZoneTexte 69"/>
          <p:cNvSpPr txBox="1"/>
          <p:nvPr/>
        </p:nvSpPr>
        <p:spPr>
          <a:xfrm>
            <a:off x="1565828" y="-171500"/>
            <a:ext cx="178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1"/>
                </a:solidFill>
              </a:rPr>
              <a:t>C</a:t>
            </a:r>
            <a:r>
              <a:rPr lang="fr-FR" sz="6600" b="1" dirty="0" smtClean="0">
                <a:solidFill>
                  <a:schemeClr val="accent1"/>
                </a:solidFill>
              </a:rPr>
              <a:t>.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sp>
        <p:nvSpPr>
          <p:cNvPr id="72" name="Text Box 59"/>
          <p:cNvSpPr txBox="1">
            <a:spLocks/>
          </p:cNvSpPr>
          <p:nvPr/>
        </p:nvSpPr>
        <p:spPr bwMode="auto">
          <a:xfrm>
            <a:off x="1619672" y="4581128"/>
            <a:ext cx="1230750" cy="4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/>
          <a:p>
            <a:pPr algn="ctr"/>
            <a:r>
              <a:rPr lang="fr-FR" altLang="fr-FR" sz="1050" b="1" dirty="0">
                <a:latin typeface="Arial" pitchFamily="34" charset="0"/>
                <a:cs typeface="Arial" pitchFamily="34" charset="0"/>
                <a:sym typeface="Arial" pitchFamily="34" charset="0"/>
              </a:rPr>
              <a:t>Lancement  tranche ferme</a:t>
            </a:r>
          </a:p>
        </p:txBody>
      </p:sp>
      <p:grpSp>
        <p:nvGrpSpPr>
          <p:cNvPr id="73" name="Group 33"/>
          <p:cNvGrpSpPr>
            <a:grpSpLocks/>
          </p:cNvGrpSpPr>
          <p:nvPr/>
        </p:nvGrpSpPr>
        <p:grpSpPr bwMode="auto">
          <a:xfrm>
            <a:off x="5876007" y="2407969"/>
            <a:ext cx="550048" cy="1331151"/>
            <a:chOff x="0" y="0"/>
            <a:chExt cx="1416489" cy="3500986"/>
          </a:xfrm>
          <a:solidFill>
            <a:schemeClr val="accent5"/>
          </a:solidFill>
        </p:grpSpPr>
        <p:sp>
          <p:nvSpPr>
            <p:cNvPr id="74" name="Line 34"/>
            <p:cNvSpPr>
              <a:spLocks noChangeShapeType="1"/>
            </p:cNvSpPr>
            <p:nvPr/>
          </p:nvSpPr>
          <p:spPr bwMode="auto">
            <a:xfrm flipH="1">
              <a:off x="708243" y="1479578"/>
              <a:ext cx="0" cy="2021408"/>
            </a:xfrm>
            <a:prstGeom prst="line">
              <a:avLst/>
            </a:prstGeom>
            <a:grpFill/>
            <a:ln w="25400" cap="flat" cmpd="sng">
              <a:solidFill>
                <a:srgbClr val="A6AAA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5" name="AutoShape 35"/>
            <p:cNvSpPr>
              <a:spLocks/>
            </p:cNvSpPr>
            <p:nvPr/>
          </p:nvSpPr>
          <p:spPr bwMode="auto">
            <a:xfrm rot="5400000">
              <a:off x="-78688" y="78688"/>
              <a:ext cx="1573866" cy="1416489"/>
            </a:xfrm>
            <a:custGeom>
              <a:avLst/>
              <a:gdLst>
                <a:gd name="T0" fmla="+- 0 10802 6"/>
                <a:gd name="T1" fmla="*/ T0 w 21593"/>
                <a:gd name="T2" fmla="+- 0 10804 12"/>
                <a:gd name="T3" fmla="*/ 10804 h 21584"/>
                <a:gd name="T4" fmla="+- 0 10802 6"/>
                <a:gd name="T5" fmla="*/ T4 w 21593"/>
                <a:gd name="T6" fmla="+- 0 10804 12"/>
                <a:gd name="T7" fmla="*/ 10804 h 21584"/>
                <a:gd name="T8" fmla="+- 0 10802 6"/>
                <a:gd name="T9" fmla="*/ T8 w 21593"/>
                <a:gd name="T10" fmla="+- 0 10804 12"/>
                <a:gd name="T11" fmla="*/ 10804 h 21584"/>
                <a:gd name="T12" fmla="+- 0 10802 6"/>
                <a:gd name="T13" fmla="*/ T12 w 21593"/>
                <a:gd name="T14" fmla="+- 0 10804 12"/>
                <a:gd name="T15" fmla="*/ 10804 h 215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3" h="21584">
                  <a:moveTo>
                    <a:pt x="6657" y="1"/>
                  </a:moveTo>
                  <a:cubicBezTo>
                    <a:pt x="6252" y="-4"/>
                    <a:pt x="5853" y="101"/>
                    <a:pt x="5494" y="306"/>
                  </a:cubicBezTo>
                  <a:cubicBezTo>
                    <a:pt x="5116" y="522"/>
                    <a:pt x="4795" y="842"/>
                    <a:pt x="4560" y="1236"/>
                  </a:cubicBezTo>
                  <a:lnTo>
                    <a:pt x="259" y="9428"/>
                  </a:lnTo>
                  <a:cubicBezTo>
                    <a:pt x="95" y="9832"/>
                    <a:pt x="7" y="10270"/>
                    <a:pt x="1" y="10714"/>
                  </a:cubicBezTo>
                  <a:cubicBezTo>
                    <a:pt x="-6" y="11191"/>
                    <a:pt x="82" y="11664"/>
                    <a:pt x="259" y="12100"/>
                  </a:cubicBezTo>
                  <a:lnTo>
                    <a:pt x="4418" y="20185"/>
                  </a:lnTo>
                  <a:cubicBezTo>
                    <a:pt x="4637" y="20610"/>
                    <a:pt x="4953" y="20962"/>
                    <a:pt x="5334" y="21208"/>
                  </a:cubicBezTo>
                  <a:cubicBezTo>
                    <a:pt x="5698" y="21443"/>
                    <a:pt x="6110" y="21572"/>
                    <a:pt x="6531" y="21584"/>
                  </a:cubicBezTo>
                  <a:lnTo>
                    <a:pt x="14739" y="21584"/>
                  </a:lnTo>
                  <a:cubicBezTo>
                    <a:pt x="15238" y="21588"/>
                    <a:pt x="15730" y="21447"/>
                    <a:pt x="16164" y="21172"/>
                  </a:cubicBezTo>
                  <a:cubicBezTo>
                    <a:pt x="16546" y="20929"/>
                    <a:pt x="16872" y="20591"/>
                    <a:pt x="17115" y="20183"/>
                  </a:cubicBezTo>
                  <a:lnTo>
                    <a:pt x="21227" y="12302"/>
                  </a:lnTo>
                  <a:cubicBezTo>
                    <a:pt x="21468" y="11849"/>
                    <a:pt x="21594" y="11332"/>
                    <a:pt x="21593" y="10807"/>
                  </a:cubicBezTo>
                  <a:cubicBezTo>
                    <a:pt x="21592" y="10284"/>
                    <a:pt x="21466" y="9771"/>
                    <a:pt x="21227" y="9321"/>
                  </a:cubicBezTo>
                  <a:lnTo>
                    <a:pt x="17012" y="1258"/>
                  </a:lnTo>
                  <a:cubicBezTo>
                    <a:pt x="16793" y="865"/>
                    <a:pt x="16485" y="543"/>
                    <a:pt x="16120" y="322"/>
                  </a:cubicBezTo>
                  <a:cubicBezTo>
                    <a:pt x="15750" y="99"/>
                    <a:pt x="15333" y="-12"/>
                    <a:pt x="14912" y="1"/>
                  </a:cubicBezTo>
                  <a:lnTo>
                    <a:pt x="6657" y="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6" name="Oval 36"/>
            <p:cNvSpPr>
              <a:spLocks/>
            </p:cNvSpPr>
            <p:nvPr/>
          </p:nvSpPr>
          <p:spPr bwMode="auto">
            <a:xfrm>
              <a:off x="592798" y="2478048"/>
              <a:ext cx="230895" cy="23089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7" name="AutoShape 37"/>
            <p:cNvSpPr>
              <a:spLocks/>
            </p:cNvSpPr>
            <p:nvPr/>
          </p:nvSpPr>
          <p:spPr bwMode="auto">
            <a:xfrm>
              <a:off x="494381" y="568122"/>
              <a:ext cx="432965" cy="437623"/>
            </a:xfrm>
            <a:custGeom>
              <a:avLst/>
              <a:gdLst>
                <a:gd name="T0" fmla="*/ 10774 w 21549"/>
                <a:gd name="T1" fmla="*/ 10800 h 21600"/>
                <a:gd name="T2" fmla="*/ 10774 w 21549"/>
                <a:gd name="T3" fmla="*/ 10800 h 21600"/>
                <a:gd name="T4" fmla="*/ 10774 w 21549"/>
                <a:gd name="T5" fmla="*/ 10800 h 21600"/>
                <a:gd name="T6" fmla="*/ 10774 w 21549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49" h="21600">
                  <a:moveTo>
                    <a:pt x="18684" y="11815"/>
                  </a:moveTo>
                  <a:cubicBezTo>
                    <a:pt x="18684" y="11612"/>
                    <a:pt x="18890" y="11206"/>
                    <a:pt x="18890" y="10800"/>
                  </a:cubicBezTo>
                  <a:cubicBezTo>
                    <a:pt x="18890" y="10394"/>
                    <a:pt x="18890" y="9947"/>
                    <a:pt x="18684" y="9744"/>
                  </a:cubicBezTo>
                  <a:lnTo>
                    <a:pt x="20984" y="7877"/>
                  </a:lnTo>
                  <a:cubicBezTo>
                    <a:pt x="21395" y="7674"/>
                    <a:pt x="21395" y="7471"/>
                    <a:pt x="21189" y="7268"/>
                  </a:cubicBezTo>
                  <a:lnTo>
                    <a:pt x="19095" y="3329"/>
                  </a:lnTo>
                  <a:cubicBezTo>
                    <a:pt x="18890" y="3329"/>
                    <a:pt x="18684" y="3126"/>
                    <a:pt x="18233" y="3329"/>
                  </a:cubicBezTo>
                  <a:lnTo>
                    <a:pt x="15522" y="4344"/>
                  </a:lnTo>
                  <a:cubicBezTo>
                    <a:pt x="15112" y="3938"/>
                    <a:pt x="14455" y="3735"/>
                    <a:pt x="13633" y="3329"/>
                  </a:cubicBezTo>
                  <a:lnTo>
                    <a:pt x="13223" y="406"/>
                  </a:lnTo>
                  <a:cubicBezTo>
                    <a:pt x="13428" y="203"/>
                    <a:pt x="13017" y="0"/>
                    <a:pt x="12771" y="0"/>
                  </a:cubicBezTo>
                  <a:lnTo>
                    <a:pt x="8377" y="0"/>
                  </a:lnTo>
                  <a:cubicBezTo>
                    <a:pt x="8172" y="0"/>
                    <a:pt x="7967" y="203"/>
                    <a:pt x="7967" y="406"/>
                  </a:cubicBezTo>
                  <a:lnTo>
                    <a:pt x="7556" y="3329"/>
                  </a:lnTo>
                  <a:cubicBezTo>
                    <a:pt x="6694" y="3532"/>
                    <a:pt x="6283" y="3938"/>
                    <a:pt x="5667" y="4344"/>
                  </a:cubicBezTo>
                  <a:lnTo>
                    <a:pt x="2916" y="3329"/>
                  </a:lnTo>
                  <a:cubicBezTo>
                    <a:pt x="2710" y="3126"/>
                    <a:pt x="2505" y="3329"/>
                    <a:pt x="2300" y="3532"/>
                  </a:cubicBezTo>
                  <a:lnTo>
                    <a:pt x="0" y="7268"/>
                  </a:lnTo>
                  <a:cubicBezTo>
                    <a:pt x="0" y="7471"/>
                    <a:pt x="0" y="7674"/>
                    <a:pt x="205" y="7877"/>
                  </a:cubicBezTo>
                  <a:lnTo>
                    <a:pt x="2505" y="9744"/>
                  </a:lnTo>
                  <a:cubicBezTo>
                    <a:pt x="2505" y="9947"/>
                    <a:pt x="2505" y="10394"/>
                    <a:pt x="2505" y="10800"/>
                  </a:cubicBezTo>
                  <a:cubicBezTo>
                    <a:pt x="2505" y="11206"/>
                    <a:pt x="2505" y="11612"/>
                    <a:pt x="2505" y="11815"/>
                  </a:cubicBezTo>
                  <a:lnTo>
                    <a:pt x="205" y="13683"/>
                  </a:lnTo>
                  <a:cubicBezTo>
                    <a:pt x="0" y="13926"/>
                    <a:pt x="0" y="14129"/>
                    <a:pt x="205" y="14332"/>
                  </a:cubicBezTo>
                  <a:lnTo>
                    <a:pt x="2300" y="18271"/>
                  </a:lnTo>
                  <a:cubicBezTo>
                    <a:pt x="2505" y="18271"/>
                    <a:pt x="2710" y="18474"/>
                    <a:pt x="2916" y="18271"/>
                  </a:cubicBezTo>
                  <a:lnTo>
                    <a:pt x="5667" y="17215"/>
                  </a:lnTo>
                  <a:cubicBezTo>
                    <a:pt x="6283" y="17621"/>
                    <a:pt x="6899" y="18068"/>
                    <a:pt x="7556" y="18271"/>
                  </a:cubicBezTo>
                  <a:lnTo>
                    <a:pt x="7967" y="21153"/>
                  </a:lnTo>
                  <a:cubicBezTo>
                    <a:pt x="7967" y="21356"/>
                    <a:pt x="8172" y="21600"/>
                    <a:pt x="8583" y="21600"/>
                  </a:cubicBezTo>
                  <a:lnTo>
                    <a:pt x="13017" y="21600"/>
                  </a:lnTo>
                  <a:cubicBezTo>
                    <a:pt x="13223" y="21600"/>
                    <a:pt x="13428" y="21356"/>
                    <a:pt x="13428" y="21153"/>
                  </a:cubicBezTo>
                  <a:lnTo>
                    <a:pt x="13839" y="18271"/>
                  </a:lnTo>
                  <a:cubicBezTo>
                    <a:pt x="14660" y="18068"/>
                    <a:pt x="15317" y="17621"/>
                    <a:pt x="15728" y="17215"/>
                  </a:cubicBezTo>
                  <a:lnTo>
                    <a:pt x="18438" y="18271"/>
                  </a:lnTo>
                  <a:cubicBezTo>
                    <a:pt x="18684" y="18474"/>
                    <a:pt x="19095" y="18271"/>
                    <a:pt x="19300" y="18068"/>
                  </a:cubicBezTo>
                  <a:lnTo>
                    <a:pt x="21395" y="14332"/>
                  </a:lnTo>
                  <a:cubicBezTo>
                    <a:pt x="21600" y="14129"/>
                    <a:pt x="21600" y="13683"/>
                    <a:pt x="21395" y="13683"/>
                  </a:cubicBezTo>
                  <a:lnTo>
                    <a:pt x="18684" y="11815"/>
                  </a:lnTo>
                  <a:close/>
                  <a:moveTo>
                    <a:pt x="10677" y="14535"/>
                  </a:moveTo>
                  <a:cubicBezTo>
                    <a:pt x="8583" y="14535"/>
                    <a:pt x="6694" y="12871"/>
                    <a:pt x="6694" y="10800"/>
                  </a:cubicBezTo>
                  <a:cubicBezTo>
                    <a:pt x="6694" y="8729"/>
                    <a:pt x="8583" y="7065"/>
                    <a:pt x="10677" y="7065"/>
                  </a:cubicBezTo>
                  <a:cubicBezTo>
                    <a:pt x="12771" y="7065"/>
                    <a:pt x="14455" y="8729"/>
                    <a:pt x="14455" y="10800"/>
                  </a:cubicBezTo>
                  <a:cubicBezTo>
                    <a:pt x="14455" y="12871"/>
                    <a:pt x="12771" y="14535"/>
                    <a:pt x="10677" y="145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fr-FR" altLang="fr-FR" sz="700" b="0">
                <a:latin typeface="Roboto Regular" charset="0"/>
                <a:ea typeface="Roboto Regular" charset="0"/>
                <a:cs typeface="Roboto Regular" charset="0"/>
                <a:sym typeface="Roboto Regular" charset="0"/>
              </a:endParaRPr>
            </a:p>
          </p:txBody>
        </p:sp>
      </p:grpSp>
      <p:sp>
        <p:nvSpPr>
          <p:cNvPr id="78" name="Text Box 46"/>
          <p:cNvSpPr txBox="1">
            <a:spLocks/>
          </p:cNvSpPr>
          <p:nvPr/>
        </p:nvSpPr>
        <p:spPr bwMode="auto">
          <a:xfrm>
            <a:off x="5784713" y="2026839"/>
            <a:ext cx="745329" cy="51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9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Décembre 2027</a:t>
            </a:r>
            <a:endParaRPr lang="fr-FR" altLang="fr-FR" sz="900" b="1" dirty="0">
              <a:solidFill>
                <a:schemeClr val="accent5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ctr"/>
            <a:endParaRPr lang="fr-FR" altLang="fr-FR" sz="900" b="1" dirty="0">
              <a:solidFill>
                <a:schemeClr val="accent5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grpSp>
        <p:nvGrpSpPr>
          <p:cNvPr id="80" name="Group 8"/>
          <p:cNvGrpSpPr>
            <a:grpSpLocks/>
          </p:cNvGrpSpPr>
          <p:nvPr/>
        </p:nvGrpSpPr>
        <p:grpSpPr bwMode="auto">
          <a:xfrm>
            <a:off x="3779912" y="2407970"/>
            <a:ext cx="550049" cy="2136972"/>
            <a:chOff x="-1" y="-1"/>
            <a:chExt cx="1416491" cy="5502662"/>
          </a:xfrm>
          <a:solidFill>
            <a:schemeClr val="accent1">
              <a:lumMod val="75000"/>
            </a:schemeClr>
          </a:solidFill>
        </p:grpSpPr>
        <p:sp>
          <p:nvSpPr>
            <p:cNvPr id="81" name="Line 9"/>
            <p:cNvSpPr>
              <a:spLocks noChangeShapeType="1"/>
            </p:cNvSpPr>
            <p:nvPr/>
          </p:nvSpPr>
          <p:spPr bwMode="auto">
            <a:xfrm flipH="1">
              <a:off x="708244" y="1479579"/>
              <a:ext cx="1" cy="4023082"/>
            </a:xfrm>
            <a:prstGeom prst="line">
              <a:avLst/>
            </a:prstGeom>
            <a:grpFill/>
            <a:ln w="25400" cap="flat" cmpd="sng">
              <a:solidFill>
                <a:srgbClr val="A6AAA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2" name="AutoShape 10"/>
            <p:cNvSpPr>
              <a:spLocks/>
            </p:cNvSpPr>
            <p:nvPr/>
          </p:nvSpPr>
          <p:spPr bwMode="auto">
            <a:xfrm rot="5400000">
              <a:off x="-78688" y="78688"/>
              <a:ext cx="1573866" cy="1416489"/>
            </a:xfrm>
            <a:custGeom>
              <a:avLst/>
              <a:gdLst>
                <a:gd name="T0" fmla="+- 0 10802 6"/>
                <a:gd name="T1" fmla="*/ T0 w 21593"/>
                <a:gd name="T2" fmla="+- 0 10804 12"/>
                <a:gd name="T3" fmla="*/ 10804 h 21584"/>
                <a:gd name="T4" fmla="+- 0 10802 6"/>
                <a:gd name="T5" fmla="*/ T4 w 21593"/>
                <a:gd name="T6" fmla="+- 0 10804 12"/>
                <a:gd name="T7" fmla="*/ 10804 h 21584"/>
                <a:gd name="T8" fmla="+- 0 10802 6"/>
                <a:gd name="T9" fmla="*/ T8 w 21593"/>
                <a:gd name="T10" fmla="+- 0 10804 12"/>
                <a:gd name="T11" fmla="*/ 10804 h 21584"/>
                <a:gd name="T12" fmla="+- 0 10802 6"/>
                <a:gd name="T13" fmla="*/ T12 w 21593"/>
                <a:gd name="T14" fmla="+- 0 10804 12"/>
                <a:gd name="T15" fmla="*/ 10804 h 215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3" h="21584">
                  <a:moveTo>
                    <a:pt x="6657" y="1"/>
                  </a:moveTo>
                  <a:cubicBezTo>
                    <a:pt x="6252" y="-4"/>
                    <a:pt x="5853" y="101"/>
                    <a:pt x="5494" y="306"/>
                  </a:cubicBezTo>
                  <a:cubicBezTo>
                    <a:pt x="5116" y="522"/>
                    <a:pt x="4795" y="842"/>
                    <a:pt x="4560" y="1236"/>
                  </a:cubicBezTo>
                  <a:lnTo>
                    <a:pt x="259" y="9428"/>
                  </a:lnTo>
                  <a:cubicBezTo>
                    <a:pt x="95" y="9832"/>
                    <a:pt x="7" y="10270"/>
                    <a:pt x="1" y="10714"/>
                  </a:cubicBezTo>
                  <a:cubicBezTo>
                    <a:pt x="-6" y="11191"/>
                    <a:pt x="82" y="11664"/>
                    <a:pt x="259" y="12100"/>
                  </a:cubicBezTo>
                  <a:lnTo>
                    <a:pt x="4418" y="20185"/>
                  </a:lnTo>
                  <a:cubicBezTo>
                    <a:pt x="4637" y="20610"/>
                    <a:pt x="4953" y="20962"/>
                    <a:pt x="5334" y="21208"/>
                  </a:cubicBezTo>
                  <a:cubicBezTo>
                    <a:pt x="5698" y="21443"/>
                    <a:pt x="6110" y="21572"/>
                    <a:pt x="6531" y="21584"/>
                  </a:cubicBezTo>
                  <a:lnTo>
                    <a:pt x="14739" y="21584"/>
                  </a:lnTo>
                  <a:cubicBezTo>
                    <a:pt x="15238" y="21588"/>
                    <a:pt x="15730" y="21447"/>
                    <a:pt x="16164" y="21172"/>
                  </a:cubicBezTo>
                  <a:cubicBezTo>
                    <a:pt x="16546" y="20929"/>
                    <a:pt x="16872" y="20591"/>
                    <a:pt x="17115" y="20183"/>
                  </a:cubicBezTo>
                  <a:lnTo>
                    <a:pt x="21227" y="12302"/>
                  </a:lnTo>
                  <a:cubicBezTo>
                    <a:pt x="21468" y="11849"/>
                    <a:pt x="21594" y="11332"/>
                    <a:pt x="21593" y="10807"/>
                  </a:cubicBezTo>
                  <a:cubicBezTo>
                    <a:pt x="21592" y="10284"/>
                    <a:pt x="21466" y="9771"/>
                    <a:pt x="21227" y="9321"/>
                  </a:cubicBezTo>
                  <a:lnTo>
                    <a:pt x="17012" y="1258"/>
                  </a:lnTo>
                  <a:cubicBezTo>
                    <a:pt x="16793" y="865"/>
                    <a:pt x="16485" y="543"/>
                    <a:pt x="16120" y="322"/>
                  </a:cubicBezTo>
                  <a:cubicBezTo>
                    <a:pt x="15750" y="99"/>
                    <a:pt x="15333" y="-12"/>
                    <a:pt x="14912" y="1"/>
                  </a:cubicBezTo>
                  <a:lnTo>
                    <a:pt x="6657" y="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3" name="Oval 11"/>
            <p:cNvSpPr>
              <a:spLocks/>
            </p:cNvSpPr>
            <p:nvPr/>
          </p:nvSpPr>
          <p:spPr bwMode="auto">
            <a:xfrm>
              <a:off x="592797" y="2478048"/>
              <a:ext cx="230895" cy="23089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FR" altLang="fr-FR" sz="1050" b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4" name="AutoShape 12"/>
            <p:cNvSpPr>
              <a:spLocks/>
            </p:cNvSpPr>
            <p:nvPr/>
          </p:nvSpPr>
          <p:spPr bwMode="auto">
            <a:xfrm>
              <a:off x="476263" y="527848"/>
              <a:ext cx="489363" cy="4673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8262" y="4327"/>
                  </a:moveTo>
                  <a:cubicBezTo>
                    <a:pt x="8262" y="1850"/>
                    <a:pt x="6401" y="0"/>
                    <a:pt x="4131" y="0"/>
                  </a:cubicBezTo>
                  <a:cubicBezTo>
                    <a:pt x="1860" y="0"/>
                    <a:pt x="0" y="1949"/>
                    <a:pt x="0" y="4327"/>
                  </a:cubicBezTo>
                  <a:cubicBezTo>
                    <a:pt x="0" y="6672"/>
                    <a:pt x="1766" y="8620"/>
                    <a:pt x="4131" y="8620"/>
                  </a:cubicBezTo>
                  <a:cubicBezTo>
                    <a:pt x="4730" y="8620"/>
                    <a:pt x="5298" y="8422"/>
                    <a:pt x="5707" y="8224"/>
                  </a:cubicBezTo>
                  <a:lnTo>
                    <a:pt x="8262" y="10701"/>
                  </a:lnTo>
                  <a:lnTo>
                    <a:pt x="5707" y="13376"/>
                  </a:lnTo>
                  <a:cubicBezTo>
                    <a:pt x="5298" y="12947"/>
                    <a:pt x="4730" y="12947"/>
                    <a:pt x="4131" y="12947"/>
                  </a:cubicBezTo>
                  <a:cubicBezTo>
                    <a:pt x="1766" y="12947"/>
                    <a:pt x="0" y="14895"/>
                    <a:pt x="0" y="17273"/>
                  </a:cubicBezTo>
                  <a:cubicBezTo>
                    <a:pt x="0" y="19618"/>
                    <a:pt x="1860" y="21600"/>
                    <a:pt x="4131" y="21600"/>
                  </a:cubicBezTo>
                  <a:cubicBezTo>
                    <a:pt x="6401" y="21600"/>
                    <a:pt x="8262" y="19519"/>
                    <a:pt x="8262" y="17273"/>
                  </a:cubicBezTo>
                  <a:cubicBezTo>
                    <a:pt x="8262" y="16646"/>
                    <a:pt x="8072" y="16018"/>
                    <a:pt x="7852" y="15424"/>
                  </a:cubicBezTo>
                  <a:lnTo>
                    <a:pt x="10217" y="12947"/>
                  </a:lnTo>
                  <a:lnTo>
                    <a:pt x="17469" y="20345"/>
                  </a:lnTo>
                  <a:lnTo>
                    <a:pt x="21600" y="20345"/>
                  </a:lnTo>
                  <a:lnTo>
                    <a:pt x="7852" y="5945"/>
                  </a:lnTo>
                  <a:cubicBezTo>
                    <a:pt x="8072" y="5549"/>
                    <a:pt x="8262" y="4921"/>
                    <a:pt x="8262" y="4327"/>
                  </a:cubicBezTo>
                  <a:close/>
                  <a:moveTo>
                    <a:pt x="4131" y="6374"/>
                  </a:moveTo>
                  <a:cubicBezTo>
                    <a:pt x="2964" y="6374"/>
                    <a:pt x="2176" y="5549"/>
                    <a:pt x="2176" y="4327"/>
                  </a:cubicBezTo>
                  <a:cubicBezTo>
                    <a:pt x="2176" y="3072"/>
                    <a:pt x="2964" y="2048"/>
                    <a:pt x="4131" y="2048"/>
                  </a:cubicBezTo>
                  <a:cubicBezTo>
                    <a:pt x="5298" y="2048"/>
                    <a:pt x="6086" y="3072"/>
                    <a:pt x="6086" y="4327"/>
                  </a:cubicBezTo>
                  <a:cubicBezTo>
                    <a:pt x="6086" y="5549"/>
                    <a:pt x="5298" y="6374"/>
                    <a:pt x="4131" y="6374"/>
                  </a:cubicBezTo>
                  <a:close/>
                  <a:moveTo>
                    <a:pt x="4131" y="19321"/>
                  </a:moveTo>
                  <a:cubicBezTo>
                    <a:pt x="2964" y="19321"/>
                    <a:pt x="2176" y="18396"/>
                    <a:pt x="2176" y="17273"/>
                  </a:cubicBezTo>
                  <a:cubicBezTo>
                    <a:pt x="2176" y="16150"/>
                    <a:pt x="2964" y="14994"/>
                    <a:pt x="4131" y="14994"/>
                  </a:cubicBezTo>
                  <a:cubicBezTo>
                    <a:pt x="5298" y="14994"/>
                    <a:pt x="6086" y="16150"/>
                    <a:pt x="6086" y="17273"/>
                  </a:cubicBezTo>
                  <a:cubicBezTo>
                    <a:pt x="6086" y="18396"/>
                    <a:pt x="5298" y="19321"/>
                    <a:pt x="4131" y="19321"/>
                  </a:cubicBezTo>
                  <a:close/>
                  <a:moveTo>
                    <a:pt x="10217" y="10272"/>
                  </a:moveTo>
                  <a:cubicBezTo>
                    <a:pt x="10627" y="10272"/>
                    <a:pt x="10816" y="10371"/>
                    <a:pt x="10816" y="10701"/>
                  </a:cubicBezTo>
                  <a:cubicBezTo>
                    <a:pt x="10816" y="10998"/>
                    <a:pt x="10500" y="11295"/>
                    <a:pt x="10217" y="11295"/>
                  </a:cubicBezTo>
                  <a:cubicBezTo>
                    <a:pt x="9933" y="11295"/>
                    <a:pt x="9838" y="10998"/>
                    <a:pt x="9838" y="10701"/>
                  </a:cubicBezTo>
                  <a:cubicBezTo>
                    <a:pt x="9838" y="10371"/>
                    <a:pt x="10027" y="10272"/>
                    <a:pt x="10217" y="10272"/>
                  </a:cubicBezTo>
                  <a:close/>
                  <a:moveTo>
                    <a:pt x="21600" y="1024"/>
                  </a:moveTo>
                  <a:lnTo>
                    <a:pt x="17469" y="1024"/>
                  </a:lnTo>
                  <a:lnTo>
                    <a:pt x="11383" y="7596"/>
                  </a:lnTo>
                  <a:lnTo>
                    <a:pt x="13370" y="9644"/>
                  </a:lnTo>
                  <a:lnTo>
                    <a:pt x="21600" y="10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fr-FR" altLang="fr-FR" sz="700" b="0">
                <a:latin typeface="Roboto Regular" charset="0"/>
                <a:ea typeface="Roboto Regular" charset="0"/>
                <a:cs typeface="Roboto Regular" charset="0"/>
                <a:sym typeface="Roboto Regular" charset="0"/>
              </a:endParaRPr>
            </a:p>
          </p:txBody>
        </p:sp>
      </p:grpSp>
      <p:sp>
        <p:nvSpPr>
          <p:cNvPr id="85" name="Text Box 42"/>
          <p:cNvSpPr txBox="1">
            <a:spLocks/>
          </p:cNvSpPr>
          <p:nvPr/>
        </p:nvSpPr>
        <p:spPr bwMode="auto">
          <a:xfrm>
            <a:off x="3672151" y="2081233"/>
            <a:ext cx="745329" cy="24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9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Juin </a:t>
            </a:r>
            <a:r>
              <a:rPr lang="fr-FR" altLang="fr-FR" sz="9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2025</a:t>
            </a:r>
            <a:endParaRPr lang="fr-FR" altLang="fr-FR" sz="9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87" name="Text Box 58"/>
          <p:cNvSpPr txBox="1">
            <a:spLocks/>
          </p:cNvSpPr>
          <p:nvPr/>
        </p:nvSpPr>
        <p:spPr bwMode="auto">
          <a:xfrm>
            <a:off x="3491882" y="4629919"/>
            <a:ext cx="1208568" cy="2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105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Travaux</a:t>
            </a:r>
            <a:endParaRPr lang="fr-FR" altLang="fr-FR" sz="1050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2" name="Double flèche horizontale 21"/>
          <p:cNvSpPr/>
          <p:nvPr/>
        </p:nvSpPr>
        <p:spPr>
          <a:xfrm>
            <a:off x="6176151" y="2960948"/>
            <a:ext cx="2441303" cy="468052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Tranche optionnelle 2 – 3 à 5 ans</a:t>
            </a:r>
            <a:endParaRPr lang="fr-FR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Double flèche horizontale 88"/>
          <p:cNvSpPr/>
          <p:nvPr/>
        </p:nvSpPr>
        <p:spPr>
          <a:xfrm>
            <a:off x="2285894" y="2960948"/>
            <a:ext cx="1758922" cy="468052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Tranche ferme - 17 mois</a:t>
            </a:r>
            <a:endParaRPr lang="fr-FR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Double flèche horizontale 89"/>
          <p:cNvSpPr/>
          <p:nvPr/>
        </p:nvSpPr>
        <p:spPr>
          <a:xfrm>
            <a:off x="4089645" y="2960948"/>
            <a:ext cx="2051798" cy="468052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T0 1 – 27 mois</a:t>
            </a:r>
            <a:endParaRPr lang="fr-FR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 Box 43"/>
          <p:cNvSpPr txBox="1">
            <a:spLocks/>
          </p:cNvSpPr>
          <p:nvPr/>
        </p:nvSpPr>
        <p:spPr bwMode="auto">
          <a:xfrm>
            <a:off x="1823035" y="2122117"/>
            <a:ext cx="849740" cy="24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fr-FR" altLang="fr-FR" sz="9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Janvier</a:t>
            </a:r>
            <a:r>
              <a:rPr lang="fr-FR" altLang="fr-FR" sz="9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fr-FR" altLang="fr-FR" sz="9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2024</a:t>
            </a:r>
          </a:p>
        </p:txBody>
      </p:sp>
      <p:sp>
        <p:nvSpPr>
          <p:cNvPr id="95" name="Text Box 61"/>
          <p:cNvSpPr txBox="1">
            <a:spLocks/>
          </p:cNvSpPr>
          <p:nvPr/>
        </p:nvSpPr>
        <p:spPr bwMode="auto">
          <a:xfrm>
            <a:off x="7740352" y="3557772"/>
            <a:ext cx="1368000" cy="28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fr-FR" altLang="fr-FR" sz="12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Fin du marché</a:t>
            </a:r>
            <a:endParaRPr lang="fr-FR" altLang="fr-FR" sz="1200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97" name="Text Box 56"/>
          <p:cNvSpPr txBox="1">
            <a:spLocks/>
          </p:cNvSpPr>
          <p:nvPr/>
        </p:nvSpPr>
        <p:spPr bwMode="auto">
          <a:xfrm>
            <a:off x="7877754" y="3848205"/>
            <a:ext cx="1230750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/>
          <a:p>
            <a:pPr algn="ctr"/>
            <a:r>
              <a:rPr lang="fr-FR" altLang="fr-FR" sz="900" b="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Fin de l’appui à l’exploitation</a:t>
            </a:r>
            <a:endParaRPr lang="fr-FR" altLang="fr-FR" sz="900" b="0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98" name="Text Box 56"/>
          <p:cNvSpPr txBox="1">
            <a:spLocks/>
          </p:cNvSpPr>
          <p:nvPr/>
        </p:nvSpPr>
        <p:spPr bwMode="auto">
          <a:xfrm>
            <a:off x="7764319" y="4894094"/>
            <a:ext cx="1230750" cy="24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/>
          <a:p>
            <a:pPr algn="ctr"/>
            <a:endParaRPr lang="fr-FR" altLang="fr-FR" sz="900" b="0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99" name="Text Box 56"/>
          <p:cNvSpPr txBox="1">
            <a:spLocks/>
          </p:cNvSpPr>
          <p:nvPr/>
        </p:nvSpPr>
        <p:spPr bwMode="auto">
          <a:xfrm>
            <a:off x="7877754" y="4216839"/>
            <a:ext cx="1230750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/>
          <a:p>
            <a:pPr algn="ctr"/>
            <a:r>
              <a:rPr lang="fr-FR" altLang="fr-FR" sz="900" b="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Internalisation des prestations</a:t>
            </a:r>
            <a:endParaRPr lang="fr-FR" altLang="fr-FR" sz="900" b="0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BILANS MATIERE, ENERGETIQUE ET FINANCIER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mtClean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732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17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BILANS MATIERE et ENERGETIQUE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1976871" y="375297"/>
            <a:ext cx="1226977" cy="981075"/>
          </a:xfrm>
        </p:spPr>
        <p:txBody>
          <a:bodyPr/>
          <a:lstStyle/>
          <a:p>
            <a:r>
              <a:rPr lang="fr-FR" dirty="0" smtClean="0"/>
              <a:t>A.</a:t>
            </a:r>
            <a:endParaRPr lang="fr-FR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701207"/>
              </p:ext>
            </p:extLst>
          </p:nvPr>
        </p:nvGraphicFramePr>
        <p:xfrm>
          <a:off x="1976869" y="1378575"/>
          <a:ext cx="6709930" cy="940759"/>
        </p:xfrm>
        <a:graphic>
          <a:graphicData uri="http://schemas.openxmlformats.org/drawingml/2006/table">
            <a:tbl>
              <a:tblPr firstRow="1" firstCol="1" bandRow="1"/>
              <a:tblGrid>
                <a:gridCol w="1449590">
                  <a:extLst>
                    <a:ext uri="{9D8B030D-6E8A-4147-A177-3AD203B41FA5}">
                      <a16:colId xmlns:a16="http://schemas.microsoft.com/office/drawing/2014/main" val="3317034886"/>
                    </a:ext>
                  </a:extLst>
                </a:gridCol>
                <a:gridCol w="1708147">
                  <a:extLst>
                    <a:ext uri="{9D8B030D-6E8A-4147-A177-3AD203B41FA5}">
                      <a16:colId xmlns:a16="http://schemas.microsoft.com/office/drawing/2014/main" val="2348651534"/>
                    </a:ext>
                  </a:extLst>
                </a:gridCol>
                <a:gridCol w="1774354">
                  <a:extLst>
                    <a:ext uri="{9D8B030D-6E8A-4147-A177-3AD203B41FA5}">
                      <a16:colId xmlns:a16="http://schemas.microsoft.com/office/drawing/2014/main" val="1013459250"/>
                    </a:ext>
                  </a:extLst>
                </a:gridCol>
                <a:gridCol w="1777839">
                  <a:extLst>
                    <a:ext uri="{9D8B030D-6E8A-4147-A177-3AD203B41FA5}">
                      <a16:colId xmlns:a16="http://schemas.microsoft.com/office/drawing/2014/main" val="74102907"/>
                    </a:ext>
                  </a:extLst>
                </a:gridCol>
              </a:tblGrid>
              <a:tr h="448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Bilan matière</a:t>
                      </a:r>
                      <a:endParaRPr lang="fr-FR" sz="16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16535" algn="ctr"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DALIM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16535" algn="ctr">
                        <a:spcAft>
                          <a:spcPts val="0"/>
                        </a:spcAft>
                      </a:pPr>
                      <a:r>
                        <a:rPr lang="fr-FR" sz="1600" kern="10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DV</a:t>
                      </a:r>
                      <a:endParaRPr lang="fr-FR" sz="16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Compost normé</a:t>
                      </a:r>
                      <a:endParaRPr lang="fr-FR" sz="16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631039"/>
                  </a:ext>
                </a:extLst>
              </a:tr>
              <a:tr h="491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Tonnes</a:t>
                      </a:r>
                      <a:endParaRPr lang="fr-FR" sz="16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12 000</a:t>
                      </a: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r>
                        <a:rPr lang="fr-FR" sz="1600" kern="10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8 000</a:t>
                      </a:r>
                      <a:endParaRPr lang="fr-FR" sz="16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7 000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85830"/>
                  </a:ext>
                </a:extLst>
              </a:tr>
            </a:tbl>
          </a:graphicData>
        </a:graphic>
      </p:graphicFrame>
      <p:graphicFrame>
        <p:nvGraphicFramePr>
          <p:cNvPr id="15" name="Espace réservé du contenu 14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774938721"/>
              </p:ext>
            </p:extLst>
          </p:nvPr>
        </p:nvGraphicFramePr>
        <p:xfrm>
          <a:off x="2522201" y="5014848"/>
          <a:ext cx="5866223" cy="1150456"/>
        </p:xfrm>
        <a:graphic>
          <a:graphicData uri="http://schemas.openxmlformats.org/drawingml/2006/table">
            <a:tbl>
              <a:tblPr firstRow="1" firstCol="1" bandRow="1"/>
              <a:tblGrid>
                <a:gridCol w="1793889">
                  <a:extLst>
                    <a:ext uri="{9D8B030D-6E8A-4147-A177-3AD203B41FA5}">
                      <a16:colId xmlns:a16="http://schemas.microsoft.com/office/drawing/2014/main" val="1226784610"/>
                    </a:ext>
                  </a:extLst>
                </a:gridCol>
                <a:gridCol w="1989773">
                  <a:extLst>
                    <a:ext uri="{9D8B030D-6E8A-4147-A177-3AD203B41FA5}">
                      <a16:colId xmlns:a16="http://schemas.microsoft.com/office/drawing/2014/main" val="4228091835"/>
                    </a:ext>
                  </a:extLst>
                </a:gridCol>
                <a:gridCol w="2082561">
                  <a:extLst>
                    <a:ext uri="{9D8B030D-6E8A-4147-A177-3AD203B41FA5}">
                      <a16:colId xmlns:a16="http://schemas.microsoft.com/office/drawing/2014/main" val="1428984701"/>
                    </a:ext>
                  </a:extLst>
                </a:gridCol>
              </a:tblGrid>
              <a:tr h="5752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Bilan énergétique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16535" algn="ctr"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Electricité consommée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Biogaz produit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399147"/>
                  </a:ext>
                </a:extLst>
              </a:tr>
              <a:tr h="575228">
                <a:tc>
                  <a:txBody>
                    <a:bodyPr/>
                    <a:lstStyle/>
                    <a:p>
                      <a:endParaRPr lang="fr-FR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</a:t>
                      </a:r>
                      <a:r>
                        <a:rPr lang="fr-FR" sz="1600" kern="100" dirty="0" err="1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GWh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7 </a:t>
                      </a:r>
                      <a:r>
                        <a:rPr lang="fr-FR" sz="1600" kern="100" dirty="0" err="1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GWh</a:t>
                      </a:r>
                      <a:endParaRPr lang="fr-FR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447723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419872" y="2488247"/>
            <a:ext cx="561662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Production d’environ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	</a:t>
            </a:r>
            <a:r>
              <a:rPr lang="fr-FR" sz="2400" dirty="0" smtClean="0"/>
              <a:t>7000 tonnes de compost normé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  7 </a:t>
            </a:r>
            <a:r>
              <a:rPr lang="fr-FR" sz="2400" dirty="0" err="1" smtClean="0"/>
              <a:t>GWh</a:t>
            </a:r>
            <a:r>
              <a:rPr lang="fr-FR" sz="2400" dirty="0" smtClean="0"/>
              <a:t> grâce au </a:t>
            </a:r>
            <a:r>
              <a:rPr lang="fr-FR" sz="2400" dirty="0" err="1" smtClean="0"/>
              <a:t>biométhane</a:t>
            </a:r>
            <a:endParaRPr lang="fr-FR" sz="2400" dirty="0" smtClean="0"/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		</a:t>
            </a:r>
            <a:r>
              <a:rPr lang="fr-FR" sz="2000" dirty="0" smtClean="0"/>
              <a:t>Le biogaz servira notamment de carburant 		aux 	véhicules de collecte</a:t>
            </a:r>
            <a:endParaRPr lang="fr-FR" sz="20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20390" t="20390" r="19364" b="19364"/>
          <a:stretch/>
        </p:blipFill>
        <p:spPr>
          <a:xfrm>
            <a:off x="3146648" y="3587824"/>
            <a:ext cx="1065312" cy="10653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7" y="2743274"/>
            <a:ext cx="2802852" cy="1765846"/>
          </a:xfrm>
          <a:prstGeom prst="rect">
            <a:avLst/>
          </a:prstGeom>
        </p:spPr>
      </p:pic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18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OFFRES ET AIDES FINANCIERES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1843199" y="398531"/>
            <a:ext cx="1226977" cy="981075"/>
          </a:xfrm>
        </p:spPr>
        <p:txBody>
          <a:bodyPr/>
          <a:lstStyle/>
          <a:p>
            <a:r>
              <a:rPr lang="fr-FR" dirty="0" smtClean="0"/>
              <a:t>B.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42519" t="26901" r="20863" b="8001"/>
          <a:stretch/>
        </p:blipFill>
        <p:spPr>
          <a:xfrm>
            <a:off x="394624" y="1746253"/>
            <a:ext cx="2523039" cy="2523039"/>
          </a:xfrm>
          <a:prstGeom prst="rect">
            <a:avLst/>
          </a:prstGeom>
        </p:spPr>
      </p:pic>
      <p:graphicFrame>
        <p:nvGraphicFramePr>
          <p:cNvPr id="15" name="Espace réservé du contenu 14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178206992"/>
              </p:ext>
            </p:extLst>
          </p:nvPr>
        </p:nvGraphicFramePr>
        <p:xfrm>
          <a:off x="3385175" y="3924416"/>
          <a:ext cx="5147266" cy="1160768"/>
        </p:xfrm>
        <a:graphic>
          <a:graphicData uri="http://schemas.openxmlformats.org/drawingml/2006/table">
            <a:tbl>
              <a:tblPr firstRow="1" firstCol="1" bandRow="1"/>
              <a:tblGrid>
                <a:gridCol w="1574032">
                  <a:extLst>
                    <a:ext uri="{9D8B030D-6E8A-4147-A177-3AD203B41FA5}">
                      <a16:colId xmlns:a16="http://schemas.microsoft.com/office/drawing/2014/main" val="1226784610"/>
                    </a:ext>
                  </a:extLst>
                </a:gridCol>
                <a:gridCol w="1745909">
                  <a:extLst>
                    <a:ext uri="{9D8B030D-6E8A-4147-A177-3AD203B41FA5}">
                      <a16:colId xmlns:a16="http://schemas.microsoft.com/office/drawing/2014/main" val="4228091835"/>
                    </a:ext>
                  </a:extLst>
                </a:gridCol>
                <a:gridCol w="1827325">
                  <a:extLst>
                    <a:ext uri="{9D8B030D-6E8A-4147-A177-3AD203B41FA5}">
                      <a16:colId xmlns:a16="http://schemas.microsoft.com/office/drawing/2014/main" val="1428984701"/>
                    </a:ext>
                  </a:extLst>
                </a:gridCol>
              </a:tblGrid>
              <a:tr h="5803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kern="100" dirty="0" smtClean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DejaVu Sans" panose="020B0603030804020204" pitchFamily="34" charset="0"/>
                          <a:cs typeface="Calibri" panose="020F0502020204030204" pitchFamily="34" charset="0"/>
                        </a:rPr>
                        <a:t>ADEME</a:t>
                      </a:r>
                      <a:endParaRPr lang="fr-FR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16535" algn="ctr">
                        <a:spcAft>
                          <a:spcPts val="0"/>
                        </a:spcAft>
                      </a:pPr>
                      <a:r>
                        <a:rPr lang="fr-FR" sz="1200" b="1" kern="100" dirty="0" smtClean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Conseil Régional</a:t>
                      </a:r>
                      <a:endParaRPr lang="fr-FR" sz="12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kern="100" dirty="0" smtClean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FEDER</a:t>
                      </a:r>
                      <a:r>
                        <a:rPr lang="fr-FR" sz="1200" b="1" kern="100" baseline="0" dirty="0" smtClean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(à confirmer)</a:t>
                      </a:r>
                      <a:endParaRPr lang="fr-FR" sz="12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399147"/>
                  </a:ext>
                </a:extLst>
              </a:tr>
              <a:tr h="580384">
                <a:tc>
                  <a:txBody>
                    <a:bodyPr/>
                    <a:lstStyle/>
                    <a:p>
                      <a:pPr algn="ctr"/>
                      <a:r>
                        <a:rPr lang="fr-FR" sz="1200" kern="100" dirty="0" smtClean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11 920 000€</a:t>
                      </a:r>
                      <a:endParaRPr lang="fr-FR" sz="1200" kern="100" dirty="0">
                        <a:solidFill>
                          <a:srgbClr val="000000"/>
                        </a:solidFill>
                        <a:effectLst/>
                        <a:latin typeface="Decima" panose="02000506000000020004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00" dirty="0" smtClean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500 000€</a:t>
                      </a:r>
                      <a:endParaRPr lang="fr-FR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00" dirty="0" smtClean="0">
                          <a:solidFill>
                            <a:srgbClr val="000000"/>
                          </a:solidFill>
                          <a:effectLst/>
                          <a:latin typeface="Decima" panose="02000506000000020004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4 500 000€</a:t>
                      </a:r>
                      <a:endParaRPr lang="fr-FR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447723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181839" y="1349962"/>
            <a:ext cx="587243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L’offre retenue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est celle du groupement VINCI – SPIE – HZI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32 500 000 € HT </a:t>
            </a:r>
            <a:r>
              <a:rPr lang="fr-FR" sz="2000" dirty="0" smtClean="0"/>
              <a:t>(TF + T01) 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600 000 </a:t>
            </a:r>
            <a:r>
              <a:rPr lang="fr-FR" sz="2000" dirty="0" smtClean="0"/>
              <a:t>€ </a:t>
            </a:r>
            <a:r>
              <a:rPr lang="fr-FR" sz="2000" dirty="0" smtClean="0"/>
              <a:t>pour la T02 </a:t>
            </a:r>
            <a:r>
              <a:rPr lang="fr-FR" sz="2000" dirty="0" smtClean="0"/>
              <a:t>par an (3 à 5 ans)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Du fait des enjeux environnementaux et du caractère innovant du projet, plusieurs subventions sont attendues :</a:t>
            </a:r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		</a:t>
            </a:r>
            <a:endParaRPr lang="fr-FR" sz="20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20390" t="20390" r="19364" b="19364"/>
          <a:stretch/>
        </p:blipFill>
        <p:spPr>
          <a:xfrm>
            <a:off x="2318681" y="5289131"/>
            <a:ext cx="1065312" cy="10653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09743" y="5226784"/>
            <a:ext cx="56166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Ces aides vont favoriser un coût maîtrisé du traitement des </a:t>
            </a:r>
            <a:r>
              <a:rPr lang="fr-FR" sz="2000" dirty="0" err="1" smtClean="0"/>
              <a:t>biodéchets</a:t>
            </a:r>
            <a:r>
              <a:rPr lang="fr-FR" sz="2000" dirty="0" smtClean="0"/>
              <a:t> à la tonne (estimé à 220€ / tonne en première approche)</a:t>
            </a:r>
          </a:p>
          <a:p>
            <a:r>
              <a:rPr lang="fr-FR" sz="2000" dirty="0" smtClean="0"/>
              <a:t> </a:t>
            </a:r>
          </a:p>
          <a:p>
            <a:r>
              <a:rPr lang="fr-FR" sz="2000" dirty="0" smtClean="0"/>
              <a:t>		</a:t>
            </a:r>
            <a:endParaRPr lang="fr-FR" sz="2000" dirty="0"/>
          </a:p>
        </p:txBody>
      </p:sp>
      <p:sp>
        <p:nvSpPr>
          <p:cNvPr id="13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 flipH="1">
            <a:off x="398623" y="4377844"/>
            <a:ext cx="2398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Estimation des recettes de ventes de biogaz : 800 000 €/an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755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 smtClean="0"/>
              <a:t>Merci pour votre attention !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4077072"/>
            <a:ext cx="6400800" cy="1752600"/>
          </a:xfrm>
        </p:spPr>
        <p:txBody>
          <a:bodyPr/>
          <a:lstStyle/>
          <a:p>
            <a:r>
              <a:rPr lang="fr-FR" dirty="0" smtClean="0"/>
              <a:t>Des questions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06060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2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79712" y="1268760"/>
            <a:ext cx="8424936" cy="4727550"/>
          </a:xfrm>
        </p:spPr>
        <p:txBody>
          <a:bodyPr>
            <a:noAutofit/>
          </a:bodyPr>
          <a:lstStyle/>
          <a:p>
            <a:r>
              <a:rPr lang="fr-FR" sz="2400" dirty="0" smtClean="0"/>
              <a:t>Dans quel contexte ?</a:t>
            </a:r>
            <a:endParaRPr lang="fr-FR" sz="2400" dirty="0" smtClean="0"/>
          </a:p>
          <a:p>
            <a:pPr lvl="1"/>
            <a:r>
              <a:rPr lang="fr-FR" sz="2200" dirty="0" smtClean="0"/>
              <a:t>Le schéma directeur déchets 2020 – 2030</a:t>
            </a:r>
          </a:p>
          <a:p>
            <a:pPr lvl="1"/>
            <a:r>
              <a:rPr lang="fr-FR" sz="2200" dirty="0" smtClean="0"/>
              <a:t>Le centre de compostage actuel</a:t>
            </a:r>
            <a:endParaRPr lang="fr-FR" sz="2200" dirty="0" smtClean="0"/>
          </a:p>
          <a:p>
            <a:pPr lvl="1"/>
            <a:r>
              <a:rPr lang="fr-FR" sz="2200" dirty="0" smtClean="0"/>
              <a:t>Le MGP et son déroulement</a:t>
            </a:r>
            <a:endParaRPr lang="fr-FR" sz="2200" dirty="0" smtClean="0"/>
          </a:p>
          <a:p>
            <a:r>
              <a:rPr lang="fr-FR" sz="2400" dirty="0" smtClean="0"/>
              <a:t>Le projet retenu</a:t>
            </a:r>
            <a:endParaRPr lang="fr-FR" sz="2400" dirty="0" smtClean="0"/>
          </a:p>
          <a:p>
            <a:pPr lvl="1"/>
            <a:r>
              <a:rPr lang="fr-FR" sz="2200" dirty="0" smtClean="0"/>
              <a:t>Principe de futur procédé</a:t>
            </a:r>
            <a:endParaRPr lang="fr-FR" sz="2200" dirty="0" smtClean="0"/>
          </a:p>
          <a:p>
            <a:pPr lvl="1"/>
            <a:r>
              <a:rPr lang="fr-FR" sz="2200" dirty="0" smtClean="0"/>
              <a:t>Les points forts</a:t>
            </a:r>
          </a:p>
          <a:p>
            <a:pPr lvl="1"/>
            <a:r>
              <a:rPr lang="fr-FR" sz="2200" dirty="0" smtClean="0"/>
              <a:t>Les </a:t>
            </a:r>
            <a:r>
              <a:rPr lang="fr-FR" sz="2200" dirty="0" smtClean="0"/>
              <a:t>points de vigilance</a:t>
            </a:r>
            <a:endParaRPr lang="fr-FR" sz="2200" dirty="0" smtClean="0"/>
          </a:p>
          <a:p>
            <a:r>
              <a:rPr lang="fr-FR" sz="2400" dirty="0" smtClean="0"/>
              <a:t>Bilans matière, énergétique et financier :</a:t>
            </a:r>
          </a:p>
          <a:p>
            <a:pPr lvl="1"/>
            <a:r>
              <a:rPr lang="fr-FR" sz="2200" dirty="0" smtClean="0"/>
              <a:t>Bilans matière et énergétique</a:t>
            </a:r>
            <a:endParaRPr lang="fr-FR" sz="2200" dirty="0" smtClean="0"/>
          </a:p>
          <a:p>
            <a:pPr lvl="1"/>
            <a:r>
              <a:rPr lang="fr-FR" sz="2200" dirty="0" smtClean="0"/>
              <a:t>Budget et bilan financier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2</a:t>
            </a:fld>
            <a:endParaRPr lang="en-US"/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2759" y="2225675"/>
            <a:ext cx="4756980" cy="1362075"/>
          </a:xfrm>
        </p:spPr>
        <p:txBody>
          <a:bodyPr/>
          <a:lstStyle/>
          <a:p>
            <a:r>
              <a:rPr lang="fr-FR" dirty="0" smtClean="0"/>
              <a:t>PROJET MURIANETTE : DANS QUEL CONTEXTE ?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19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5350" t="36000" r="38975" b="31800"/>
          <a:stretch/>
        </p:blipFill>
        <p:spPr>
          <a:xfrm>
            <a:off x="23299" y="4715341"/>
            <a:ext cx="2748501" cy="108992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4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0362" y="156208"/>
            <a:ext cx="6786438" cy="640928"/>
          </a:xfrm>
        </p:spPr>
        <p:txBody>
          <a:bodyPr/>
          <a:lstStyle/>
          <a:p>
            <a:r>
              <a:rPr lang="fr-FR" dirty="0" smtClean="0"/>
              <a:t>PRINCIPAUX ELEMENTS DE CONTEXTE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1763688" y="71661"/>
            <a:ext cx="1226977" cy="981075"/>
          </a:xfrm>
        </p:spPr>
        <p:txBody>
          <a:bodyPr/>
          <a:lstStyle/>
          <a:p>
            <a:r>
              <a:rPr lang="fr-FR" dirty="0" smtClean="0"/>
              <a:t>A.</a:t>
            </a:r>
            <a:endParaRPr lang="fr-FR" dirty="0"/>
          </a:p>
        </p:txBody>
      </p:sp>
      <p:sp>
        <p:nvSpPr>
          <p:cNvPr id="6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2555776" y="1268760"/>
            <a:ext cx="6588224" cy="5198144"/>
          </a:xfrm>
        </p:spPr>
        <p:txBody>
          <a:bodyPr>
            <a:noAutofit/>
          </a:bodyPr>
          <a:lstStyle/>
          <a:p>
            <a:r>
              <a:rPr lang="fr-FR" sz="2400" dirty="0" smtClean="0"/>
              <a:t>Schéma directeur déchets 2020-2030: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200" dirty="0" smtClean="0"/>
              <a:t>Remise à niveau technique, redimensionnement / futurs gisements des installations de traitement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200" dirty="0" smtClean="0"/>
              <a:t>Mise en place de la collecte séparative DALIM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200" dirty="0" smtClean="0"/>
              <a:t>Maintien du traitement des </a:t>
            </a:r>
            <a:r>
              <a:rPr lang="fr-FR" sz="2200" dirty="0" err="1" smtClean="0"/>
              <a:t>biodéchets</a:t>
            </a:r>
            <a:r>
              <a:rPr lang="fr-FR" sz="2200" dirty="0" smtClean="0"/>
              <a:t> à </a:t>
            </a:r>
            <a:r>
              <a:rPr lang="fr-FR" sz="2200" dirty="0" err="1" smtClean="0"/>
              <a:t>Murianette</a:t>
            </a:r>
            <a:r>
              <a:rPr lang="fr-FR" sz="2200" dirty="0" smtClean="0"/>
              <a:t> avec ajout de méthanisation</a:t>
            </a:r>
          </a:p>
          <a:p>
            <a:r>
              <a:rPr lang="fr-FR" sz="2400" dirty="0" smtClean="0"/>
              <a:t>Etude de faisabilité avec évaluation du gisement à 10 à 14 000 tonnes de DALIM/an</a:t>
            </a:r>
            <a:endParaRPr lang="fr-FR" sz="2400" dirty="0" smtClean="0">
              <a:sym typeface="Wingdings" panose="05000000000000000000" pitchFamily="2" charset="2"/>
            </a:endParaRPr>
          </a:p>
          <a:p>
            <a:r>
              <a:rPr lang="fr-FR" sz="2400" dirty="0" smtClean="0">
                <a:sym typeface="Wingdings" panose="05000000000000000000" pitchFamily="2" charset="2"/>
              </a:rPr>
              <a:t>Programme du projet adopté par </a:t>
            </a:r>
            <a:r>
              <a:rPr lang="fr-FR" sz="2400" dirty="0" smtClean="0">
                <a:sym typeface="Wingdings" panose="05000000000000000000" pitchFamily="2" charset="2"/>
              </a:rPr>
              <a:t>puis </a:t>
            </a:r>
            <a:r>
              <a:rPr lang="fr-FR" sz="2400" dirty="0" smtClean="0">
                <a:sym typeface="Wingdings" panose="05000000000000000000" pitchFamily="2" charset="2"/>
              </a:rPr>
              <a:t>lancement d’une consultation pour un marché global de </a:t>
            </a:r>
            <a:r>
              <a:rPr lang="fr-FR" sz="2400" dirty="0" smtClean="0">
                <a:sym typeface="Wingdings" panose="05000000000000000000" pitchFamily="2" charset="2"/>
              </a:rPr>
              <a:t>performance en 2021</a:t>
            </a:r>
            <a:endParaRPr lang="fr-FR" sz="2400" dirty="0" smtClean="0">
              <a:sym typeface="Wingdings" panose="05000000000000000000" pitchFamily="2" charset="2"/>
            </a:endParaRPr>
          </a:p>
          <a:p>
            <a:r>
              <a:rPr lang="fr-FR" sz="2400" dirty="0" smtClean="0">
                <a:sym typeface="Wingdings" panose="05000000000000000000" pitchFamily="2" charset="2"/>
              </a:rPr>
              <a:t>Accompagnement par A</a:t>
            </a:r>
            <a:r>
              <a:rPr lang="fr-FR" sz="2400" dirty="0" smtClean="0">
                <a:sym typeface="Wingdings" panose="05000000000000000000" pitchFamily="2" charset="2"/>
              </a:rPr>
              <a:t>MO </a:t>
            </a:r>
            <a:r>
              <a:rPr lang="fr-FR" sz="2400" dirty="0" smtClean="0">
                <a:sym typeface="Wingdings" panose="05000000000000000000" pitchFamily="2" charset="2"/>
              </a:rPr>
              <a:t>(</a:t>
            </a:r>
            <a:r>
              <a:rPr lang="fr-FR" sz="2400" dirty="0" smtClean="0">
                <a:sym typeface="Wingdings" panose="05000000000000000000" pitchFamily="2" charset="2"/>
              </a:rPr>
              <a:t>Cabinet Merlin)</a:t>
            </a:r>
            <a:endParaRPr lang="fr-FR" sz="2400" dirty="0" smtClean="0">
              <a:sym typeface="Wingdings" panose="05000000000000000000" pitchFamily="2" charset="2"/>
            </a:endParaRPr>
          </a:p>
          <a:p>
            <a:pPr marL="53100" indent="0">
              <a:buNone/>
            </a:pPr>
            <a:endParaRPr lang="fr-FR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40944" t="20601" r="17713" b="9401"/>
          <a:stretch/>
        </p:blipFill>
        <p:spPr>
          <a:xfrm>
            <a:off x="107504" y="1916832"/>
            <a:ext cx="2412659" cy="2297770"/>
          </a:xfrm>
          <a:prstGeom prst="rect">
            <a:avLst/>
          </a:prstGeom>
        </p:spPr>
      </p:pic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614269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5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0362" y="156208"/>
            <a:ext cx="6786438" cy="640928"/>
          </a:xfrm>
        </p:spPr>
        <p:txBody>
          <a:bodyPr/>
          <a:lstStyle/>
          <a:p>
            <a:r>
              <a:rPr lang="fr-FR" dirty="0" smtClean="0"/>
              <a:t>Le centre de compostage actuel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1763688" y="71661"/>
            <a:ext cx="1226977" cy="981075"/>
          </a:xfrm>
        </p:spPr>
        <p:txBody>
          <a:bodyPr/>
          <a:lstStyle/>
          <a:p>
            <a:r>
              <a:rPr lang="fr-FR" dirty="0"/>
              <a:t>B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6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251520" y="1290507"/>
            <a:ext cx="9082515" cy="5198144"/>
          </a:xfrm>
        </p:spPr>
        <p:txBody>
          <a:bodyPr>
            <a:noAutofit/>
          </a:bodyPr>
          <a:lstStyle/>
          <a:p>
            <a:r>
              <a:rPr lang="fr-FR" sz="2400" dirty="0" smtClean="0"/>
              <a:t> </a:t>
            </a:r>
            <a:r>
              <a:rPr lang="fr-FR" sz="2400" dirty="0"/>
              <a:t>Un centre construit en 1992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/>
              <a:t>Construction par </a:t>
            </a:r>
            <a:r>
              <a:rPr lang="fr-FR" sz="2400" dirty="0" smtClean="0"/>
              <a:t>une</a:t>
            </a:r>
          </a:p>
          <a:p>
            <a:pPr marL="457200" lvl="1" indent="0">
              <a:buNone/>
            </a:pPr>
            <a:r>
              <a:rPr lang="fr-FR" sz="2400" dirty="0" smtClean="0"/>
              <a:t>	filiale </a:t>
            </a:r>
            <a:r>
              <a:rPr lang="fr-FR" sz="2400" dirty="0"/>
              <a:t>de Veolia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/>
              <a:t>Reprise en régie directe </a:t>
            </a: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	en 2009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 smtClean="0"/>
              <a:t>En zone inondable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400" dirty="0"/>
          </a:p>
          <a:p>
            <a:r>
              <a:rPr lang="fr-FR" sz="2400" dirty="0" smtClean="0">
                <a:sym typeface="Wingdings" panose="05000000000000000000" pitchFamily="2" charset="2"/>
              </a:rPr>
              <a:t>Des installations initialement conçues pour le compostage de la fraction fermentescible issue du tri mécano-biologique des OM</a:t>
            </a:r>
          </a:p>
          <a:p>
            <a:pPr lvl="1"/>
            <a:r>
              <a:rPr lang="fr-FR" sz="2000" dirty="0" smtClean="0">
                <a:sym typeface="Wingdings" panose="05000000000000000000" pitchFamily="2" charset="2"/>
              </a:rPr>
              <a:t>20 000 tonnes entrantes</a:t>
            </a:r>
          </a:p>
          <a:p>
            <a:pPr lvl="1"/>
            <a:r>
              <a:rPr lang="fr-FR" sz="2000" dirty="0" smtClean="0">
                <a:sym typeface="Wingdings" panose="05000000000000000000" pitchFamily="2" charset="2"/>
              </a:rPr>
              <a:t>TMB réalisé au centre de tri de La Tronche (GAM) jusqu’en 2020</a:t>
            </a:r>
          </a:p>
          <a:p>
            <a:pPr lvl="1"/>
            <a:r>
              <a:rPr lang="fr-FR" sz="2000" dirty="0" smtClean="0">
                <a:sym typeface="Wingdings" panose="05000000000000000000" pitchFamily="2" charset="2"/>
              </a:rPr>
              <a:t>Compost normé mais teneur forte en indésirables</a:t>
            </a:r>
            <a:endParaRPr lang="fr-FR" sz="2000" dirty="0" smtClean="0">
              <a:sym typeface="Wingdings" panose="05000000000000000000" pitchFamily="2" charset="2"/>
            </a:endParaRPr>
          </a:p>
          <a:p>
            <a:pPr marL="53100" indent="0">
              <a:buNone/>
            </a:pP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47" y="1269813"/>
            <a:ext cx="4606105" cy="307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6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0362" y="156208"/>
            <a:ext cx="6786438" cy="640928"/>
          </a:xfrm>
        </p:spPr>
        <p:txBody>
          <a:bodyPr/>
          <a:lstStyle/>
          <a:p>
            <a:r>
              <a:rPr lang="fr-FR" dirty="0" smtClean="0"/>
              <a:t>Le centre de compostage actuel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1763688" y="71661"/>
            <a:ext cx="1226977" cy="981075"/>
          </a:xfrm>
        </p:spPr>
        <p:txBody>
          <a:bodyPr/>
          <a:lstStyle/>
          <a:p>
            <a:r>
              <a:rPr lang="fr-FR" dirty="0"/>
              <a:t>B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6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5275424" y="1870680"/>
            <a:ext cx="3744416" cy="4622080"/>
          </a:xfrm>
        </p:spPr>
        <p:txBody>
          <a:bodyPr>
            <a:noAutofit/>
          </a:bodyPr>
          <a:lstStyle/>
          <a:p>
            <a:r>
              <a:rPr lang="fr-FR" sz="2400" dirty="0" smtClean="0">
                <a:sym typeface="Wingdings" panose="05000000000000000000" pitchFamily="2" charset="2"/>
              </a:rPr>
              <a:t>Retournement et circulation de la matière par une roue pelleteuse</a:t>
            </a:r>
          </a:p>
          <a:p>
            <a:endParaRPr lang="fr-FR" sz="2400" dirty="0">
              <a:sym typeface="Wingdings" panose="05000000000000000000" pitchFamily="2" charset="2"/>
            </a:endParaRPr>
          </a:p>
          <a:p>
            <a:pPr marL="53100" indent="0">
              <a:buNone/>
            </a:pPr>
            <a:endParaRPr lang="fr-FR" sz="2400" dirty="0">
              <a:sym typeface="Wingdings" panose="05000000000000000000" pitchFamily="2" charset="2"/>
            </a:endParaRPr>
          </a:p>
          <a:p>
            <a:r>
              <a:rPr lang="fr-FR" sz="2400" dirty="0" smtClean="0">
                <a:sym typeface="Wingdings" panose="05000000000000000000" pitchFamily="2" charset="2"/>
              </a:rPr>
              <a:t>Evolution de la matière entrante en 2020  (FFOM </a:t>
            </a:r>
            <a:r>
              <a:rPr lang="fr-FR" sz="2400" dirty="0" smtClean="0">
                <a:sym typeface="Symbol" panose="05050102010706020507" pitchFamily="18" charset="2"/>
              </a:rPr>
              <a:t> DALIM) : </a:t>
            </a:r>
            <a:r>
              <a:rPr lang="fr-FR" sz="2400" dirty="0" smtClean="0">
                <a:sym typeface="Wingdings" panose="05000000000000000000" pitchFamily="2" charset="2"/>
              </a:rPr>
              <a:t>problématiques de fonctionnement</a:t>
            </a:r>
            <a:endParaRPr lang="fr-FR" sz="2400" dirty="0" smtClean="0">
              <a:sym typeface="Wingdings" panose="05000000000000000000" pitchFamily="2" charset="2"/>
            </a:endParaRPr>
          </a:p>
          <a:p>
            <a:pPr marL="53100" indent="0">
              <a:buNone/>
            </a:pP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2" y="1785092"/>
            <a:ext cx="5063669" cy="33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7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63688" y="156208"/>
            <a:ext cx="6786438" cy="640928"/>
          </a:xfrm>
        </p:spPr>
        <p:txBody>
          <a:bodyPr/>
          <a:lstStyle/>
          <a:p>
            <a:r>
              <a:rPr lang="fr-FR" dirty="0" smtClean="0"/>
              <a:t>LE MGP ET SON DEROULEMENT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1904863" y="116632"/>
            <a:ext cx="1226977" cy="981075"/>
          </a:xfrm>
        </p:spPr>
        <p:txBody>
          <a:bodyPr/>
          <a:lstStyle/>
          <a:p>
            <a:r>
              <a:rPr lang="fr-FR" dirty="0" smtClean="0"/>
              <a:t>B.</a:t>
            </a:r>
            <a:endParaRPr lang="fr-FR" dirty="0"/>
          </a:p>
        </p:txBody>
      </p:sp>
      <p:sp>
        <p:nvSpPr>
          <p:cNvPr id="10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2483768" y="1268760"/>
            <a:ext cx="6660232" cy="5198144"/>
          </a:xfrm>
        </p:spPr>
        <p:txBody>
          <a:bodyPr>
            <a:noAutofit/>
          </a:bodyPr>
          <a:lstStyle/>
          <a:p>
            <a:r>
              <a:rPr lang="fr-FR" sz="2400" dirty="0"/>
              <a:t> </a:t>
            </a:r>
            <a:r>
              <a:rPr lang="fr-FR" sz="2400" dirty="0" smtClean="0"/>
              <a:t>Un type de marché public permettant de confier à un même opérateur la conception, la réalisation, l’exploitation et la maintenance de l’outil commandé</a:t>
            </a:r>
          </a:p>
          <a:p>
            <a:r>
              <a:rPr lang="fr-FR" sz="2400" dirty="0" smtClean="0"/>
              <a:t>Objectifs chiffrés de performance à atteindre</a:t>
            </a:r>
            <a:endParaRPr lang="fr-FR" sz="2400" dirty="0" smtClean="0"/>
          </a:p>
          <a:p>
            <a:pPr marL="53100" indent="0">
              <a:buNone/>
            </a:pPr>
            <a:endParaRPr lang="fr-FR" sz="1000" dirty="0" smtClean="0">
              <a:sym typeface="Wingdings" panose="05000000000000000000" pitchFamily="2" charset="2"/>
            </a:endParaRPr>
          </a:p>
          <a:p>
            <a:r>
              <a:rPr lang="fr-FR" sz="2400" dirty="0" smtClean="0">
                <a:sym typeface="Wingdings" panose="05000000000000000000" pitchFamily="2" charset="2"/>
              </a:rPr>
              <a:t>Deux offres reçues :</a:t>
            </a:r>
            <a:endParaRPr lang="fr-FR" sz="2400" dirty="0" smtClean="0">
              <a:sym typeface="Wingdings" panose="05000000000000000000" pitchFamily="2" charset="2"/>
            </a:endParaRPr>
          </a:p>
          <a:p>
            <a:pPr lvl="1"/>
            <a:r>
              <a:rPr lang="fr-FR" sz="2000" dirty="0" smtClean="0">
                <a:sym typeface="Wingdings" panose="05000000000000000000" pitchFamily="2" charset="2"/>
              </a:rPr>
              <a:t>du même ordre de grandeur (32 M€)</a:t>
            </a:r>
          </a:p>
          <a:p>
            <a:pPr lvl="1"/>
            <a:r>
              <a:rPr lang="fr-FR" sz="2000" dirty="0" smtClean="0">
                <a:sym typeface="Wingdings" panose="05000000000000000000" pitchFamily="2" charset="2"/>
              </a:rPr>
              <a:t>bien supérieurs à l’estimation initiale (20M€)</a:t>
            </a:r>
          </a:p>
          <a:p>
            <a:r>
              <a:rPr lang="fr-FR" sz="2400" dirty="0" smtClean="0">
                <a:sym typeface="Wingdings" panose="05000000000000000000" pitchFamily="2" charset="2"/>
              </a:rPr>
              <a:t>Le surcoût est lié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 smtClean="0">
                <a:sym typeface="Wingdings" panose="05000000000000000000" pitchFamily="2" charset="2"/>
              </a:rPr>
              <a:t>Au contexte fortement inflationniste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 smtClean="0">
                <a:sym typeface="Wingdings" panose="05000000000000000000" pitchFamily="2" charset="2"/>
              </a:rPr>
              <a:t>A la tension sur les matières premières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 smtClean="0">
                <a:sym typeface="Wingdings" panose="05000000000000000000" pitchFamily="2" charset="2"/>
              </a:rPr>
              <a:t>A une complexité / qualité supérieure aux </a:t>
            </a:r>
            <a:r>
              <a:rPr lang="fr-FR" sz="2400" dirty="0" smtClean="0">
                <a:sym typeface="Wingdings" panose="05000000000000000000" pitchFamily="2" charset="2"/>
              </a:rPr>
              <a:t>attentes initiales</a:t>
            </a:r>
            <a:endParaRPr lang="fr-FR" sz="2400" dirty="0" smtClean="0">
              <a:sym typeface="Wingdings" panose="05000000000000000000" pitchFamily="2" charset="2"/>
            </a:endParaRPr>
          </a:p>
          <a:p>
            <a:pPr lvl="1"/>
            <a:endParaRPr lang="fr-FR" sz="2400" dirty="0">
              <a:sym typeface="Wingdings" panose="05000000000000000000" pitchFamily="2" charset="2"/>
            </a:endParaRPr>
          </a:p>
          <a:p>
            <a:pPr marL="53100" indent="0">
              <a:buNone/>
            </a:pP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8739" t="33200" r="8263" b="15001"/>
          <a:stretch/>
        </p:blipFill>
        <p:spPr>
          <a:xfrm>
            <a:off x="35497" y="4750347"/>
            <a:ext cx="2592288" cy="11989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11413" t="33901" r="67525" b="38800"/>
          <a:stretch/>
        </p:blipFill>
        <p:spPr>
          <a:xfrm>
            <a:off x="107504" y="1984494"/>
            <a:ext cx="2376264" cy="1732538"/>
          </a:xfrm>
          <a:prstGeom prst="rect">
            <a:avLst/>
          </a:prstGeom>
        </p:spPr>
      </p:pic>
      <p:sp>
        <p:nvSpPr>
          <p:cNvPr id="1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</a:t>
            </a:r>
            <a:r>
              <a:rPr lang="en-US" dirty="0" smtClean="0"/>
              <a:t>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556792"/>
            <a:ext cx="8452966" cy="4799558"/>
          </a:xfrm>
        </p:spPr>
        <p:txBody>
          <a:bodyPr>
            <a:normAutofit/>
          </a:bodyPr>
          <a:lstStyle/>
          <a:p>
            <a:r>
              <a:rPr lang="fr-FR" sz="2400" dirty="0" smtClean="0">
                <a:sym typeface="Wingdings" panose="05000000000000000000" pitchFamily="2" charset="2"/>
              </a:rPr>
              <a:t>Processus long :</a:t>
            </a:r>
          </a:p>
          <a:p>
            <a:pPr lvl="1"/>
            <a:r>
              <a:rPr lang="fr-FR" sz="2400" dirty="0" smtClean="0">
                <a:sym typeface="Wingdings" panose="05000000000000000000" pitchFamily="2" charset="2"/>
              </a:rPr>
              <a:t>Deux séances de négociations</a:t>
            </a:r>
          </a:p>
          <a:p>
            <a:pPr lvl="1"/>
            <a:r>
              <a:rPr lang="fr-FR" sz="2400" dirty="0" smtClean="0">
                <a:sym typeface="Wingdings" panose="05000000000000000000" pitchFamily="2" charset="2"/>
              </a:rPr>
              <a:t>Modification du programme de travaux</a:t>
            </a:r>
            <a:endParaRPr lang="fr-FR" sz="2400" dirty="0" smtClean="0">
              <a:sym typeface="Wingdings" panose="05000000000000000000" pitchFamily="2" charset="2"/>
            </a:endParaRPr>
          </a:p>
          <a:p>
            <a:pPr lvl="1"/>
            <a:r>
              <a:rPr lang="fr-FR" sz="2400" dirty="0" smtClean="0">
                <a:sym typeface="Wingdings" panose="05000000000000000000" pitchFamily="2" charset="2"/>
              </a:rPr>
              <a:t>Hésitations sur les suites à donner liées aux prix</a:t>
            </a:r>
          </a:p>
          <a:p>
            <a:pPr lvl="1"/>
            <a:r>
              <a:rPr lang="fr-FR" sz="2400" dirty="0" smtClean="0">
                <a:sym typeface="Wingdings" panose="05000000000000000000" pitchFamily="2" charset="2"/>
              </a:rPr>
              <a:t>COVID…</a:t>
            </a:r>
            <a:endParaRPr lang="fr-FR" sz="2400" dirty="0" smtClean="0">
              <a:sym typeface="Wingdings" panose="05000000000000000000" pitchFamily="2" charset="2"/>
            </a:endParaRPr>
          </a:p>
          <a:p>
            <a:r>
              <a:rPr lang="fr-FR" sz="2400" dirty="0" smtClean="0"/>
              <a:t>Offres finales : 28 septembre 2023</a:t>
            </a:r>
          </a:p>
          <a:p>
            <a:r>
              <a:rPr lang="fr-FR" sz="2400" dirty="0" smtClean="0"/>
              <a:t>Commission d’Appel d’Offres : 8 décembre 2023</a:t>
            </a:r>
          </a:p>
          <a:p>
            <a:r>
              <a:rPr lang="fr-FR" sz="2400" dirty="0" smtClean="0"/>
              <a:t>Vote au Conseil Métropolitain : 22 décembre 2023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EA83-93EF-7C47-83E5-EC4E80D28D49}" type="slidenum">
              <a:rPr lang="en-US" smtClean="0"/>
              <a:t>8</a:t>
            </a:fld>
            <a:endParaRPr lang="en-US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538821" y="186904"/>
            <a:ext cx="6786438" cy="703262"/>
          </a:xfrm>
        </p:spPr>
        <p:txBody>
          <a:bodyPr/>
          <a:lstStyle/>
          <a:p>
            <a:r>
              <a:rPr lang="fr-FR" dirty="0" smtClean="0"/>
              <a:t>LE MGP ET SON DEROULEMENT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55906" t="37400" r="29132" b="36000"/>
          <a:stretch/>
        </p:blipFill>
        <p:spPr>
          <a:xfrm>
            <a:off x="7499164" y="5387891"/>
            <a:ext cx="1140791" cy="1140791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2555776" y="5219338"/>
            <a:ext cx="4824536" cy="148167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Offre retenue </a:t>
            </a:r>
            <a:r>
              <a:rPr lang="fr-FR" sz="2400" dirty="0" smtClean="0"/>
              <a:t>: groupement VINCI CGP – SPIE Batignolles - HZI</a:t>
            </a:r>
            <a:endParaRPr lang="fr-FR" sz="2400" dirty="0"/>
          </a:p>
        </p:txBody>
      </p:sp>
      <p:sp>
        <p:nvSpPr>
          <p:cNvPr id="16" name="Flèche droite 15"/>
          <p:cNvSpPr/>
          <p:nvPr/>
        </p:nvSpPr>
        <p:spPr>
          <a:xfrm>
            <a:off x="1758516" y="5805264"/>
            <a:ext cx="685056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835696" y="188276"/>
            <a:ext cx="7370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100" lvl="0">
              <a:spcBef>
                <a:spcPct val="20000"/>
              </a:spcBef>
            </a:pPr>
            <a:r>
              <a:rPr lang="fr-FR" sz="4800" b="1" dirty="0" smtClean="0">
                <a:solidFill>
                  <a:srgbClr val="FFF10B"/>
                </a:solidFill>
              </a:rPr>
              <a:t>C.</a:t>
            </a:r>
            <a:endParaRPr lang="fr-FR" sz="4800" b="1" dirty="0">
              <a:solidFill>
                <a:srgbClr val="FFF10B"/>
              </a:solidFill>
            </a:endParaRPr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450360"/>
            <a:ext cx="2602632" cy="271115"/>
          </a:xfrm>
        </p:spPr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Murianette</a:t>
            </a:r>
            <a:r>
              <a:rPr lang="en-US" dirty="0" smtClean="0"/>
              <a:t> – </a:t>
            </a:r>
            <a:r>
              <a:rPr lang="en-US" dirty="0" smtClean="0"/>
              <a:t>19/03/2024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PROJET RETENU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6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GA-STRAT_presentation_PowerPoint">
  <a:themeElements>
    <a:clrScheme name="La 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FFF10B"/>
      </a:accent1>
      <a:accent2>
        <a:srgbClr val="D4398D"/>
      </a:accent2>
      <a:accent3>
        <a:srgbClr val="00666E"/>
      </a:accent3>
      <a:accent4>
        <a:srgbClr val="EE7321"/>
      </a:accent4>
      <a:accent5>
        <a:srgbClr val="353967"/>
      </a:accent5>
      <a:accent6>
        <a:srgbClr val="E84626"/>
      </a:accent6>
      <a:hlink>
        <a:srgbClr val="000000"/>
      </a:hlink>
      <a:folHlink>
        <a:srgbClr val="3F3F3F"/>
      </a:folHlink>
    </a:clrScheme>
    <a:fontScheme name="La Métro">
      <a:majorFont>
        <a:latin typeface="Decima"/>
        <a:ea typeface=""/>
        <a:cs typeface=""/>
      </a:majorFont>
      <a:minorFont>
        <a:latin typeface="Dec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DGA-STRAT_presentation_PowerPoint</Template>
  <TotalTime>2625</TotalTime>
  <Words>1186</Words>
  <Application>Microsoft Office PowerPoint</Application>
  <PresentationFormat>Affichage à l'écran (4:3)</PresentationFormat>
  <Paragraphs>225</Paragraphs>
  <Slides>19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2" baseType="lpstr">
      <vt:lpstr>Arial</vt:lpstr>
      <vt:lpstr>Arial Black</vt:lpstr>
      <vt:lpstr>Calibri</vt:lpstr>
      <vt:lpstr>Cambria</vt:lpstr>
      <vt:lpstr>Decima</vt:lpstr>
      <vt:lpstr>DejaVu Sans</vt:lpstr>
      <vt:lpstr>Helvetica Light</vt:lpstr>
      <vt:lpstr>Muli</vt:lpstr>
      <vt:lpstr>Roboto Regular</vt:lpstr>
      <vt:lpstr>Symbol</vt:lpstr>
      <vt:lpstr>Times New Roman</vt:lpstr>
      <vt:lpstr>Wingdings</vt:lpstr>
      <vt:lpstr>DGA-STRAT_presentation_PowerPoint</vt:lpstr>
      <vt:lpstr> PROJET METHANISATION COMPOSTAGE</vt:lpstr>
      <vt:lpstr>Présentation PowerPoint</vt:lpstr>
      <vt:lpstr>PROJET MURIANETTE : DANS QUEL CONTEXTE ?</vt:lpstr>
      <vt:lpstr>PRINCIPAUX ELEMENTS DE CONTEXTE</vt:lpstr>
      <vt:lpstr>Le centre de compostage actuel</vt:lpstr>
      <vt:lpstr>Le centre de compostage actuel</vt:lpstr>
      <vt:lpstr>LE MGP ET SON DEROULEMENT</vt:lpstr>
      <vt:lpstr>LE MGP ET SON DEROULEMENT</vt:lpstr>
      <vt:lpstr>LE PROJET RETENU</vt:lpstr>
      <vt:lpstr>PRINCIPE DU FUTUR PROCEDE</vt:lpstr>
      <vt:lpstr>PRINCIPE DU FUTUR PROCEDE</vt:lpstr>
      <vt:lpstr>ORGANISATION DU SITE ET PROCESS</vt:lpstr>
      <vt:lpstr>LES POINTS FORTS DU PROJET</vt:lpstr>
      <vt:lpstr>LES POINTS DE VIGILANCE</vt:lpstr>
      <vt:lpstr>RETROPLANNING ACTUALISE</vt:lpstr>
      <vt:lpstr>BILANS MATIERE, ENERGETIQUE ET FINANCIER</vt:lpstr>
      <vt:lpstr>BILANS MATIERE et ENERGETIQUE</vt:lpstr>
      <vt:lpstr>OFFRES ET AIDES FINANCIERES</vt:lpstr>
      <vt:lpstr>Merci pour votre attention !</vt:lpstr>
    </vt:vector>
  </TitlesOfParts>
  <Company>Grenoble Alpes Metropole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PRÉSENTATION MÉTROPOLITAINE</dc:title>
  <dc:creator>Charlotte Kropf</dc:creator>
  <cp:lastModifiedBy>PERRAUD AUDREY</cp:lastModifiedBy>
  <cp:revision>82</cp:revision>
  <dcterms:created xsi:type="dcterms:W3CDTF">2020-11-30T14:07:18Z</dcterms:created>
  <dcterms:modified xsi:type="dcterms:W3CDTF">2024-03-19T11:40:22Z</dcterms:modified>
</cp:coreProperties>
</file>