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674" r:id="rId3"/>
    <p:sldMasterId id="2147483709" r:id="rId4"/>
    <p:sldMasterId id="2147483692" r:id="rId5"/>
    <p:sldMasterId id="2147483707" r:id="rId6"/>
    <p:sldMasterId id="2147483700" r:id="rId7"/>
    <p:sldMasterId id="2147483711" r:id="rId8"/>
    <p:sldMasterId id="2147483713" r:id="rId9"/>
  </p:sldMasterIdLst>
  <p:notesMasterIdLst>
    <p:notesMasterId r:id="rId22"/>
  </p:notesMasterIdLst>
  <p:handoutMasterIdLst>
    <p:handoutMasterId r:id="rId23"/>
  </p:handoutMasterIdLst>
  <p:sldIdLst>
    <p:sldId id="315" r:id="rId10"/>
    <p:sldId id="338" r:id="rId11"/>
    <p:sldId id="337" r:id="rId12"/>
    <p:sldId id="350" r:id="rId13"/>
    <p:sldId id="341" r:id="rId14"/>
    <p:sldId id="348" r:id="rId15"/>
    <p:sldId id="327" r:id="rId16"/>
    <p:sldId id="344" r:id="rId17"/>
    <p:sldId id="331" r:id="rId18"/>
    <p:sldId id="351" r:id="rId19"/>
    <p:sldId id="349" r:id="rId20"/>
    <p:sldId id="34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735"/>
    <a:srgbClr val="AE4C0D"/>
    <a:srgbClr val="FDECEC"/>
    <a:srgbClr val="F06E46"/>
    <a:srgbClr val="B4431B"/>
    <a:srgbClr val="D23A16"/>
    <a:srgbClr val="7F7F7F"/>
    <a:srgbClr val="EE704A"/>
    <a:srgbClr val="FFD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86683" autoAdjust="0"/>
  </p:normalViewPr>
  <p:slideViewPr>
    <p:cSldViewPr snapToGrid="0">
      <p:cViewPr varScale="1">
        <p:scale>
          <a:sx n="92" d="100"/>
          <a:sy n="92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du poste déchets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Feuil1!$N$83</c:f>
              <c:strCache>
                <c:ptCount val="1"/>
                <c:pt idx="0">
                  <c:v>Enfouissement 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71409893544186E-17"/>
                  <c:y val="-2.4414002020713196E-2"/>
                </c:manualLayout>
              </c:layout>
              <c:tx>
                <c:rich>
                  <a:bodyPr/>
                  <a:lstStyle/>
                  <a:p>
                    <a:fld id="{B5CB2C59-6CCD-42DC-816A-39477800F0F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3F7-4DF3-8D00-8DEF2F521F54}"/>
                </c:ext>
              </c:extLst>
            </c:dLbl>
            <c:dLbl>
              <c:idx val="1"/>
              <c:layout>
                <c:manualLayout>
                  <c:x val="1.1291032392816159E-2"/>
                  <c:y val="-2.1612665967143719E-2"/>
                </c:manualLayout>
              </c:layout>
              <c:tx>
                <c:rich>
                  <a:bodyPr/>
                  <a:lstStyle/>
                  <a:p>
                    <a:fld id="{7C6C7011-E55F-4B11-9A72-E8FBA8DF0DC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3F7-4DF3-8D00-8DEF2F521F54}"/>
                </c:ext>
              </c:extLst>
            </c:dLbl>
            <c:dLbl>
              <c:idx val="2"/>
              <c:layout>
                <c:manualLayout>
                  <c:x val="-4.8390138826354973E-3"/>
                  <c:y val="-4.1585640550157746E-2"/>
                </c:manualLayout>
              </c:layout>
              <c:tx>
                <c:rich>
                  <a:bodyPr/>
                  <a:lstStyle/>
                  <a:p>
                    <a:fld id="{724EF2BF-B9CD-4617-AED7-5D3DEBF0EF8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3F7-4DF3-8D00-8DEF2F521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Feuil1!$O$82:$Q$82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2021</c:v>
                </c:pt>
              </c:numCache>
            </c:numRef>
          </c:cat>
          <c:val>
            <c:numRef>
              <c:f>Feuil1!$O$83:$Q$83</c:f>
              <c:numCache>
                <c:formatCode>#,##0</c:formatCode>
                <c:ptCount val="3"/>
                <c:pt idx="0">
                  <c:v>12270</c:v>
                </c:pt>
                <c:pt idx="1">
                  <c:v>11780</c:v>
                </c:pt>
                <c:pt idx="2">
                  <c:v>11490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Feuil1!$O$89:$Q$89</c15:f>
                <c15:dlblRangeCache>
                  <c:ptCount val="3"/>
                  <c:pt idx="0">
                    <c:v>71%</c:v>
                  </c:pt>
                  <c:pt idx="1">
                    <c:v>72%</c:v>
                  </c:pt>
                  <c:pt idx="2">
                    <c:v>70%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3F7-4DF3-8D00-8DEF2F521F54}"/>
            </c:ext>
          </c:extLst>
        </c:ser>
        <c:ser>
          <c:idx val="1"/>
          <c:order val="1"/>
          <c:tx>
            <c:strRef>
              <c:f>Feuil1!$N$84</c:f>
              <c:strCache>
                <c:ptCount val="1"/>
                <c:pt idx="0">
                  <c:v>Déchets verts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09530F-5A0B-4694-8E3C-A656D53530E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3F7-4DF3-8D00-8DEF2F521F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B39182-B4C3-45F4-9C3B-48FC2BB9A9C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3F7-4DF3-8D00-8DEF2F521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03D5B62-7201-4EAF-BD6E-825A24E3E07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3F7-4DF3-8D00-8DEF2F521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Feuil1!$O$82:$Q$82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2021</c:v>
                </c:pt>
              </c:numCache>
            </c:numRef>
          </c:cat>
          <c:val>
            <c:numRef>
              <c:f>Feuil1!$O$84:$Q$84</c:f>
              <c:numCache>
                <c:formatCode>#,##0</c:formatCode>
                <c:ptCount val="3"/>
                <c:pt idx="0">
                  <c:v>3305</c:v>
                </c:pt>
                <c:pt idx="1">
                  <c:v>2480</c:v>
                </c:pt>
                <c:pt idx="2">
                  <c:v>2620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Feuil1!$O$90:$Q$90</c15:f>
                <c15:dlblRangeCache>
                  <c:ptCount val="3"/>
                  <c:pt idx="0">
                    <c:v>19%</c:v>
                  </c:pt>
                  <c:pt idx="1">
                    <c:v>15%</c:v>
                  </c:pt>
                  <c:pt idx="2">
                    <c:v>16%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3F7-4DF3-8D00-8DEF2F521F54}"/>
            </c:ext>
          </c:extLst>
        </c:ser>
        <c:ser>
          <c:idx val="2"/>
          <c:order val="2"/>
          <c:tx>
            <c:strRef>
              <c:f>Feuil1!$N$85</c:f>
              <c:strCache>
                <c:ptCount val="1"/>
                <c:pt idx="0">
                  <c:v>Déchets "dangereux" (dont DEE)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42DBE5-CA6E-4157-8788-997E81CBE8C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3F7-4DF3-8D00-8DEF2F521F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34F265-BAF7-48BD-BC52-4D578EC8451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3F7-4DF3-8D00-8DEF2F521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D3540B-48BE-46E9-A655-32B85F82EFD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3F7-4DF3-8D00-8DEF2F521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Feuil1!$O$82:$Q$82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2021</c:v>
                </c:pt>
              </c:numCache>
            </c:numRef>
          </c:cat>
          <c:val>
            <c:numRef>
              <c:f>Feuil1!$O$85:$Q$85</c:f>
              <c:numCache>
                <c:formatCode>#,##0</c:formatCode>
                <c:ptCount val="3"/>
                <c:pt idx="0">
                  <c:v>1680</c:v>
                </c:pt>
                <c:pt idx="1">
                  <c:v>2000</c:v>
                </c:pt>
                <c:pt idx="2">
                  <c:v>2320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Feuil1!$O$91:$Q$91</c15:f>
                <c15:dlblRangeCache>
                  <c:ptCount val="3"/>
                  <c:pt idx="0">
                    <c:v>10%</c:v>
                  </c:pt>
                  <c:pt idx="1">
                    <c:v>12%</c:v>
                  </c:pt>
                  <c:pt idx="2">
                    <c:v>14%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3F7-4DF3-8D00-8DEF2F521F5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9188352"/>
        <c:axId val="807397280"/>
      </c:barChart>
      <c:catAx>
        <c:axId val="6091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7397280"/>
        <c:crosses val="autoZero"/>
        <c:auto val="1"/>
        <c:lblAlgn val="ctr"/>
        <c:lblOffset val="100"/>
        <c:noMultiLvlLbl val="0"/>
      </c:catAx>
      <c:valAx>
        <c:axId val="8073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Emissions (tCO2eq)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1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6AB8CAA-D1D1-8D13-4F94-67427F2E6E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114472-792D-C01D-A724-AFEBFA94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0BB9-C89B-48BA-9AE6-F3EB140C20FC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C3CFAA-494A-347C-5AC9-077E2192B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Nom du projet - client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7E532E-C943-6804-94DC-AFB22B1E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29A51-EE4D-4F1F-939A-44A3E1370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3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520A1-7E62-4B72-B27F-D58333BB0FC3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Nom du projet - client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4982-AF23-47D1-8C28-9F8E90DCF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549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Documents de planification obligatoires où les flux de déchets sont pris en compte :</a:t>
            </a:r>
          </a:p>
          <a:p>
            <a:r>
              <a:rPr lang="fr-FR" dirty="0"/>
              <a:t>PCAET : volet déchet pris en compte dans la phase diagnostic et plan d’actions (prévention – valorisation énergétique)</a:t>
            </a:r>
          </a:p>
          <a:p>
            <a:r>
              <a:rPr lang="fr-FR" dirty="0"/>
              <a:t>BEGES : partie déchets est une des plus importante des bilans gaz à effet de serre des collectivités (collecte et gestion)</a:t>
            </a:r>
          </a:p>
          <a:p>
            <a:r>
              <a:rPr lang="fr-FR" dirty="0"/>
              <a:t>Schéma directeur </a:t>
            </a:r>
            <a:r>
              <a:rPr lang="fr-FR" dirty="0" err="1"/>
              <a:t>EnR</a:t>
            </a:r>
            <a:r>
              <a:rPr lang="fr-FR" dirty="0"/>
              <a:t> : identification des potentiels et des zones – les communes ont l’obligation de définir des zones pour le développement des </a:t>
            </a:r>
            <a:r>
              <a:rPr lang="fr-FR" dirty="0" err="1"/>
              <a:t>EnR</a:t>
            </a:r>
            <a:r>
              <a:rPr lang="fr-FR" dirty="0"/>
              <a:t> (zones d’accélération)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E4982-AF23-47D1-8C28-9F8E90DCFE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49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 min max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E4982-AF23-47D1-8C28-9F8E90DCFE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07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E4982-AF23-47D1-8C28-9F8E90DCFE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A71B7B-D5E6-36AE-00CD-FC044CBA38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089" y="5578381"/>
            <a:ext cx="5907088" cy="3651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Ingénieur d’études :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61FC90-6B08-3187-4710-BA888C618C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79" y="1595351"/>
            <a:ext cx="5797242" cy="1380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Nom du projet – Client </a:t>
            </a:r>
          </a:p>
          <a:p>
            <a:pPr lvl="0"/>
            <a:r>
              <a:rPr lang="fr-FR" dirty="0"/>
              <a:t>Informations nécessaires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34EF52-36D3-BD5A-1395-14379A09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098" y="6449918"/>
            <a:ext cx="2743200" cy="365125"/>
          </a:xfrm>
        </p:spPr>
        <p:txBody>
          <a:bodyPr/>
          <a:lstStyle/>
          <a:p>
            <a:r>
              <a:rPr lang="fr-FR"/>
              <a:t>19/03/2024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054C0F-CBDE-91BE-2120-9E3A762D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1236"/>
            <a:ext cx="4114800" cy="365125"/>
          </a:xfrm>
        </p:spPr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CC1987-8069-86D8-0011-FF786326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702" y="6449917"/>
            <a:ext cx="2743200" cy="365125"/>
          </a:xfrm>
        </p:spPr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BC4A0283-7B5B-7B07-F410-B13BE2979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85238" y="2484438"/>
            <a:ext cx="3089275" cy="2070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0627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5EFEABE-5064-81A9-26D6-85EA58DDC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0813" y="874713"/>
            <a:ext cx="985996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u="sng" cap="small" baseline="0">
                <a:solidFill>
                  <a:srgbClr val="F06E46"/>
                </a:solidFill>
              </a:defRPr>
            </a:lvl1pPr>
            <a:lvl2pPr marL="457200" indent="0">
              <a:buNone/>
              <a:defRPr sz="1600">
                <a:solidFill>
                  <a:srgbClr val="F06E46"/>
                </a:solidFill>
              </a:defRPr>
            </a:lvl2pPr>
          </a:lstStyle>
          <a:p>
            <a:pPr lvl="0"/>
            <a:r>
              <a:rPr lang="fr-FR" dirty="0"/>
              <a:t>Qualification et réglementation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9F051-B0C1-0AA2-1CDD-CB8EAC25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4463" y="1265866"/>
            <a:ext cx="985996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C1CE4B7-C52D-9452-C726-F7458DFA92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0813" y="5253223"/>
            <a:ext cx="9866312" cy="338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Vérificateur :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972906C-CC07-6860-E524-A578E6F2D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4463" y="5614029"/>
            <a:ext cx="9872662" cy="390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Approbateur :</a:t>
            </a:r>
          </a:p>
        </p:txBody>
      </p:sp>
    </p:spTree>
    <p:extLst>
      <p:ext uri="{BB962C8B-B14F-4D97-AF65-F5344CB8AC3E}">
        <p14:creationId xmlns:p14="http://schemas.microsoft.com/office/powerpoint/2010/main" val="258992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1E4E1-EAA4-4F51-676B-D384DDD13E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8600" y="990600"/>
            <a:ext cx="9756775" cy="4938713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800100" indent="-342900">
              <a:buFont typeface="+mj-lt"/>
              <a:buAutoNum type="alphaUcPeriod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SOUS-TITRE A</a:t>
            </a:r>
          </a:p>
          <a:p>
            <a:pPr lvl="1"/>
            <a:r>
              <a:rPr lang="fr-FR" dirty="0"/>
              <a:t>SOUS-TITRE B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 A</a:t>
            </a:r>
          </a:p>
          <a:p>
            <a:pPr lvl="1"/>
            <a:r>
              <a:rPr lang="fr-FR" dirty="0"/>
              <a:t>SOUS-TITRE B</a:t>
            </a:r>
          </a:p>
          <a:p>
            <a:pPr lvl="1"/>
            <a:r>
              <a:rPr lang="fr-FR" dirty="0"/>
              <a:t>SOUS-TITRE C</a:t>
            </a:r>
          </a:p>
          <a:p>
            <a:pPr lvl="0"/>
            <a:r>
              <a:rPr lang="fr-FR" dirty="0"/>
              <a:t>TITRE 3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4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29358-49A2-DFAD-49D9-C4C73A0FA1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756" y="2877704"/>
            <a:ext cx="11774488" cy="1102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>
                <a:solidFill>
                  <a:srgbClr val="B4431B"/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</p:spTree>
    <p:extLst>
      <p:ext uri="{BB962C8B-B14F-4D97-AF65-F5344CB8AC3E}">
        <p14:creationId xmlns:p14="http://schemas.microsoft.com/office/powerpoint/2010/main" val="7738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0E4C8A-7760-2692-76D2-34C001D4A4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466" y="77788"/>
            <a:ext cx="3304127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988734BD-CEFB-B095-488B-2DFF6CB58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124" y="878481"/>
            <a:ext cx="9953625" cy="355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u="sng" cap="small" baseline="0">
                <a:solidFill>
                  <a:srgbClr val="F06E46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6AF88D6-7816-442E-0E45-2AF663E30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825" y="1233488"/>
            <a:ext cx="9953625" cy="422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22219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0E4C8A-7760-2692-76D2-34C001D4A4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466" y="77788"/>
            <a:ext cx="3304127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988734BD-CEFB-B095-488B-2DFF6CB58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109" y="857215"/>
            <a:ext cx="9953625" cy="355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u="sng" cap="small" baseline="0">
                <a:solidFill>
                  <a:srgbClr val="F06E46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AC00B6B-DC15-3457-3394-AD0A4196F9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717" y="1212850"/>
            <a:ext cx="9953821" cy="434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198721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210" y="6398162"/>
            <a:ext cx="2347827" cy="365125"/>
          </a:xfrm>
        </p:spPr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9480"/>
            <a:ext cx="4114800" cy="365125"/>
          </a:xfrm>
        </p:spPr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6975" y="6398161"/>
            <a:ext cx="2347827" cy="365125"/>
          </a:xfrm>
        </p:spPr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53B95-BD02-9F06-CD95-A55DE2B99B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227" y="479857"/>
            <a:ext cx="11102975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160699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5EFEABE-5064-81A9-26D6-85EA58DDC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0813" y="874713"/>
            <a:ext cx="985996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u="sng" cap="small" baseline="0">
                <a:solidFill>
                  <a:srgbClr val="F06E46"/>
                </a:solidFill>
              </a:defRPr>
            </a:lvl1pPr>
            <a:lvl2pPr marL="457200" indent="0">
              <a:buNone/>
              <a:defRPr sz="1600">
                <a:solidFill>
                  <a:srgbClr val="F06E46"/>
                </a:solidFill>
              </a:defRPr>
            </a:lvl2pPr>
          </a:lstStyle>
          <a:p>
            <a:pPr lvl="0"/>
            <a:r>
              <a:rPr lang="fr-FR" dirty="0"/>
              <a:t>Coordonnées de la/ des personne(s) à contacter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9F051-B0C1-0AA2-1CDD-CB8EAC25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4463" y="1265866"/>
            <a:ext cx="985996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– poste – téléphone - mail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E1F44D-EAA3-93FA-FA25-8C98B70EE3EE}"/>
              </a:ext>
            </a:extLst>
          </p:cNvPr>
          <p:cNvSpPr txBox="1"/>
          <p:nvPr userDrawn="1"/>
        </p:nvSpPr>
        <p:spPr>
          <a:xfrm>
            <a:off x="4038600" y="5409488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err="1">
                <a:solidFill>
                  <a:srgbClr val="F06E46"/>
                </a:solidFill>
                <a:latin typeface="Futura-Medium" panose="020B0600000000000000" pitchFamily="34" charset="0"/>
              </a:rPr>
              <a:t>Akajoule</a:t>
            </a:r>
            <a:r>
              <a:rPr lang="fr-FR" sz="1400" dirty="0">
                <a:solidFill>
                  <a:srgbClr val="F06E46"/>
                </a:solidFill>
                <a:latin typeface="Futura-Medium" panose="020B0600000000000000" pitchFamily="34" charset="0"/>
              </a:rPr>
              <a:t>, </a:t>
            </a:r>
          </a:p>
          <a:p>
            <a:pPr lvl="0" algn="ctr"/>
            <a:r>
              <a:rPr lang="fr-FR" sz="1400" dirty="0">
                <a:solidFill>
                  <a:srgbClr val="F06E46"/>
                </a:solidFill>
                <a:latin typeface="Futura-Medium" panose="020B0600000000000000" pitchFamily="34" charset="0"/>
              </a:rPr>
              <a:t>Siège : 18 bd Paul Perrin, 44600 Saint-Nazaire</a:t>
            </a:r>
          </a:p>
          <a:p>
            <a:pPr lvl="0" algn="ctr"/>
            <a:r>
              <a:rPr lang="fr-FR" sz="1400" dirty="0">
                <a:solidFill>
                  <a:srgbClr val="F06E46"/>
                </a:solidFill>
                <a:latin typeface="Futura-Medium" panose="020B0600000000000000" pitchFamily="34" charset="0"/>
              </a:rPr>
              <a:t>Tél. 02 40 53 06 61 – </a:t>
            </a:r>
            <a:r>
              <a:rPr lang="fr-FR" sz="1400" b="0" dirty="0">
                <a:solidFill>
                  <a:srgbClr val="F06E46"/>
                </a:solidFill>
                <a:latin typeface="Futura-Medium" panose="020B0600000000000000" pitchFamily="34" charset="0"/>
              </a:rPr>
              <a:t>www.akajoule.com</a:t>
            </a:r>
          </a:p>
        </p:txBody>
      </p:sp>
    </p:spTree>
    <p:extLst>
      <p:ext uri="{BB962C8B-B14F-4D97-AF65-F5344CB8AC3E}">
        <p14:creationId xmlns:p14="http://schemas.microsoft.com/office/powerpoint/2010/main" val="22609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67D20-0F12-B0FE-B0A8-B70DC57E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E3B4E-E64A-F8D9-912E-3B34F96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AE98E-FC4B-AA2C-C1B3-FFBF59A3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0E4C8A-7760-2692-76D2-34C001D4A4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466" y="77788"/>
            <a:ext cx="3304127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utura-Medium" panose="020B0600000000000000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988734BD-CEFB-B095-488B-2DFF6CB58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124" y="878481"/>
            <a:ext cx="9953625" cy="355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u="sng" cap="small" baseline="0">
                <a:solidFill>
                  <a:srgbClr val="F06E46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6AF88D6-7816-442E-0E45-2AF663E30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825" y="1233488"/>
            <a:ext cx="9953625" cy="422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Corps de texte</a:t>
            </a:r>
          </a:p>
        </p:txBody>
      </p:sp>
    </p:spTree>
    <p:extLst>
      <p:ext uri="{BB962C8B-B14F-4D97-AF65-F5344CB8AC3E}">
        <p14:creationId xmlns:p14="http://schemas.microsoft.com/office/powerpoint/2010/main" val="31280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C778CAED-2728-49B6-8299-8F6CBD7DF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098" y="63550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3550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098" y="6449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1035171" y="517584"/>
            <a:ext cx="10688124" cy="5762445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9E06B4-D4DD-4953-C77F-5B6751B95380}"/>
              </a:ext>
            </a:extLst>
          </p:cNvPr>
          <p:cNvSpPr txBox="1"/>
          <p:nvPr userDrawn="1"/>
        </p:nvSpPr>
        <p:spPr>
          <a:xfrm rot="16200000">
            <a:off x="-1013501" y="2888391"/>
            <a:ext cx="3125976" cy="9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chemeClr val="bg1"/>
                </a:solidFill>
                <a:latin typeface="Futura-Medium" panose="020B0600000000000000" pitchFamily="34" charset="0"/>
              </a:rPr>
              <a:t>Informations générales</a:t>
            </a:r>
            <a:endParaRPr lang="fr-FR" sz="4400" dirty="0">
              <a:solidFill>
                <a:schemeClr val="bg1"/>
              </a:solidFill>
              <a:latin typeface="Futura-Medium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098" y="6449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1035171" y="517584"/>
            <a:ext cx="10688124" cy="5762445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9E06B4-D4DD-4953-C77F-5B6751B95380}"/>
              </a:ext>
            </a:extLst>
          </p:cNvPr>
          <p:cNvSpPr txBox="1"/>
          <p:nvPr userDrawn="1"/>
        </p:nvSpPr>
        <p:spPr>
          <a:xfrm rot="16200000">
            <a:off x="-745193" y="3072234"/>
            <a:ext cx="252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utura-Medium" panose="020B0600000000000000" pitchFamily="34" charset="0"/>
              </a:rPr>
              <a:t>Sommaire</a:t>
            </a:r>
            <a:endParaRPr lang="fr-FR" sz="4400" dirty="0">
              <a:solidFill>
                <a:schemeClr val="bg1"/>
              </a:solidFill>
              <a:latin typeface="Futura-Medium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098" y="6449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3BFBBA-D9FE-B9C5-2DEA-C1210E2560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437074" y="569342"/>
            <a:ext cx="11317853" cy="6245700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201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9124" y="6449918"/>
            <a:ext cx="2201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</p:spTree>
    <p:extLst>
      <p:ext uri="{BB962C8B-B14F-4D97-AF65-F5344CB8AC3E}">
        <p14:creationId xmlns:p14="http://schemas.microsoft.com/office/powerpoint/2010/main" val="8245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759124" y="569342"/>
            <a:ext cx="10673752" cy="5778295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201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9124" y="6449918"/>
            <a:ext cx="2201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</p:spTree>
    <p:extLst>
      <p:ext uri="{BB962C8B-B14F-4D97-AF65-F5344CB8AC3E}">
        <p14:creationId xmlns:p14="http://schemas.microsoft.com/office/powerpoint/2010/main" val="226239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172528" y="215660"/>
            <a:ext cx="11792310" cy="6564878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7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6975" y="6415413"/>
            <a:ext cx="2347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6210" y="6415414"/>
            <a:ext cx="2347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</p:spTree>
    <p:extLst>
      <p:ext uri="{BB962C8B-B14F-4D97-AF65-F5344CB8AC3E}">
        <p14:creationId xmlns:p14="http://schemas.microsoft.com/office/powerpoint/2010/main" val="26593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098" y="6449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1035171" y="517584"/>
            <a:ext cx="10688124" cy="5762445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9E06B4-D4DD-4953-C77F-5B6751B95380}"/>
              </a:ext>
            </a:extLst>
          </p:cNvPr>
          <p:cNvSpPr txBox="1"/>
          <p:nvPr userDrawn="1"/>
        </p:nvSpPr>
        <p:spPr>
          <a:xfrm rot="16200000">
            <a:off x="-1013501" y="3109990"/>
            <a:ext cx="3125976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chemeClr val="bg1"/>
                </a:solidFill>
                <a:latin typeface="Futura-Medium" panose="020B0600000000000000" pitchFamily="34" charset="0"/>
              </a:rPr>
              <a:t>Contact</a:t>
            </a:r>
            <a:endParaRPr lang="fr-FR" sz="4400" dirty="0">
              <a:solidFill>
                <a:schemeClr val="bg1"/>
              </a:solidFill>
              <a:latin typeface="Futura-Medium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ange, silhouette&#10;&#10;Description générée automatiquement">
            <a:extLst>
              <a:ext uri="{FF2B5EF4-FFF2-40B4-BE49-F238E27FC236}">
                <a16:creationId xmlns:a16="http://schemas.microsoft.com/office/drawing/2014/main" id="{84290E3E-C24D-2C90-273E-E18960501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2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C08076-C8B5-B567-AB8D-558673A445A4}"/>
              </a:ext>
            </a:extLst>
          </p:cNvPr>
          <p:cNvSpPr/>
          <p:nvPr userDrawn="1"/>
        </p:nvSpPr>
        <p:spPr>
          <a:xfrm>
            <a:off x="437074" y="569342"/>
            <a:ext cx="11317853" cy="6245700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EF622-6B49-D6DE-4542-69883D7D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1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EFD40-25BF-68F9-69E6-A2C4A56D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702" y="6449917"/>
            <a:ext cx="2201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A47F-CB22-4287-A9BD-40E215CC3C98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481A2-F193-DD08-B949-C62BD25D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9124" y="6449918"/>
            <a:ext cx="2201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19/03/2024</a:t>
            </a:r>
          </a:p>
        </p:txBody>
      </p:sp>
    </p:spTree>
    <p:extLst>
      <p:ext uri="{BB962C8B-B14F-4D97-AF65-F5344CB8AC3E}">
        <p14:creationId xmlns:p14="http://schemas.microsoft.com/office/powerpoint/2010/main" val="345985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ademe.fr/datasets?topics=M8YYNg0AyoJT3dEIQuPb2" TargetMode="External"/><Relationship Id="rId2" Type="http://schemas.openxmlformats.org/officeDocument/2006/relationships/hyperlink" Target="https://www.sino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www.statistiques.developpement-durable.gouv.fr/dechets?rubrique=39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1944F9-C46D-80D6-4E67-C8D97E3270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Mathilde BARBIER &amp; Jonathan SCHIEBEL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A66FD0-FFED-B48C-A436-E89902E79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La collecte des biodéchets : quels circuits pour quelles valorisations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92FB1-15FE-8011-921A-955B5BE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CFEC7-A569-70E1-03E5-36B0AFC0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A5937-3679-0E27-1FD1-E416E711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Tenerrdis renouvelle son identité visuelle - Tenerrdis">
            <a:extLst>
              <a:ext uri="{FF2B5EF4-FFF2-40B4-BE49-F238E27FC236}">
                <a16:creationId xmlns:a16="http://schemas.microsoft.com/office/drawing/2014/main" id="{03252076-3B86-12C7-80C6-4CC67E7A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702" y="3155577"/>
            <a:ext cx="2430998" cy="10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6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9166B7-BD26-C0A5-A22E-19E92A06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2B506C-AF19-A344-2A46-22E08001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ACF26-E97B-5B39-BDE4-AAFD5A7C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D42AA7-ACAD-7690-79ED-7C25E21D3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203528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B680C9-A245-19CB-1CE8-43F75992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311365-1236-AE00-739B-1059AB01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ACBC39-B5A6-8E6C-063D-A6411CDA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89D2BC-109A-F206-9E4B-D339B0205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6828969" cy="509587"/>
          </a:xfrm>
        </p:spPr>
        <p:txBody>
          <a:bodyPr/>
          <a:lstStyle/>
          <a:p>
            <a:r>
              <a:rPr lang="fr-FR" dirty="0"/>
              <a:t>Modélisation des flux de déchets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91CA7D-2B77-D3EB-D48D-64FCF7C95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Méthodologie – exemple d’application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1318DA-5727-1565-29DB-7C1AF4E7C2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Basé sur la méthodologie de l’étude </a:t>
            </a:r>
            <a:r>
              <a:rPr lang="fr-FR" dirty="0" err="1"/>
              <a:t>Ademe</a:t>
            </a:r>
            <a:r>
              <a:rPr lang="fr-FR" dirty="0"/>
              <a:t> de 2013 : ESTIMATION DES GISEMENTS POTENTIELS DE SUBSTRATS UTILISABLES EN METHANISATION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160CFF-D13F-3D6A-15A8-0FC5FFB9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84" y="1841608"/>
            <a:ext cx="8466879" cy="44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8F87DD-4532-4085-DDCE-542AE44E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0835D2-6A62-8566-D2F7-D75E75EB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31BA17-FD26-1026-9A14-FEF0304E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B1EDE2-AACF-450D-2AC3-B215210B1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5304969" cy="509587"/>
          </a:xfrm>
        </p:spPr>
        <p:txBody>
          <a:bodyPr/>
          <a:lstStyle/>
          <a:p>
            <a:r>
              <a:rPr lang="fr-FR" dirty="0"/>
              <a:t>Projet DETERMEEN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71A2E13-E179-E605-1C2D-98B053B18A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124" y="663322"/>
            <a:ext cx="9953625" cy="355098"/>
          </a:xfrm>
        </p:spPr>
        <p:txBody>
          <a:bodyPr/>
          <a:lstStyle/>
          <a:p>
            <a:r>
              <a:rPr lang="fr-FR" dirty="0"/>
              <a:t>La démarche de diagnostic territorial : Principe des indicateurs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E0336AE-7D8D-7D3E-75D5-B5404BFB56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825" y="1018329"/>
            <a:ext cx="6932893" cy="1626253"/>
          </a:xfrm>
        </p:spPr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Pourquoi </a:t>
            </a: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: adéquation de la méthanisation avec les enjeux du territoire ?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avec une base de données d’indicateurs territoriaux</a:t>
            </a:r>
          </a:p>
          <a:p>
            <a:pPr lvl="1"/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Des indicateurs coconstruits avec les services de RM et l’IRSTEA</a:t>
            </a:r>
          </a:p>
          <a:p>
            <a:pPr lvl="1"/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Reproductibilité de la démarche</a:t>
            </a:r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8E5978-DF2D-09E8-8874-8336B197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698" y="615749"/>
            <a:ext cx="1488670" cy="2531866"/>
          </a:xfrm>
          <a:prstGeom prst="rect">
            <a:avLst/>
          </a:prstGeom>
        </p:spPr>
      </p:pic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042BC54-0F00-8DFB-B3B1-C14B42A73B78}"/>
              </a:ext>
            </a:extLst>
          </p:cNvPr>
          <p:cNvSpPr txBox="1">
            <a:spLocks/>
          </p:cNvSpPr>
          <p:nvPr/>
        </p:nvSpPr>
        <p:spPr>
          <a:xfrm>
            <a:off x="759124" y="2469862"/>
            <a:ext cx="9953625" cy="3550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u="sng" kern="1200" cap="small" baseline="0">
                <a:solidFill>
                  <a:srgbClr val="F06E4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Indicateurs déchets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82283DC3-D2DA-3513-0C6F-E69B87F1F739}"/>
              </a:ext>
            </a:extLst>
          </p:cNvPr>
          <p:cNvSpPr txBox="1">
            <a:spLocks/>
          </p:cNvSpPr>
          <p:nvPr/>
        </p:nvSpPr>
        <p:spPr>
          <a:xfrm>
            <a:off x="758825" y="2824961"/>
            <a:ext cx="6932893" cy="30917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Trois indicateurs spécifiques</a:t>
            </a:r>
          </a:p>
          <a:p>
            <a:pPr marL="971550" lvl="1" indent="-285750">
              <a:lnSpc>
                <a:spcPct val="114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Déchets verts</a:t>
            </a:r>
          </a:p>
          <a:p>
            <a:pPr marL="971550" lvl="1" indent="-285750">
              <a:lnSpc>
                <a:spcPct val="114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Biodéchets des ménages</a:t>
            </a:r>
          </a:p>
          <a:p>
            <a:pPr marL="971550" lvl="1" indent="-285750">
              <a:lnSpc>
                <a:spcPct val="114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Biodéchets des activités économiques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 cadre européenne sur les déchets</a:t>
            </a:r>
          </a:p>
          <a:p>
            <a:pPr marL="971550" lvl="1" indent="-285750">
              <a:lnSpc>
                <a:spcPct val="114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Hiérarchie des modes de traitements</a:t>
            </a:r>
          </a:p>
          <a:p>
            <a:pPr marL="971550" lvl="1" indent="-285750">
              <a:lnSpc>
                <a:spcPct val="114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 de proximité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Comparaison de la situation du territoire avec le maillage des exutoires réglementaires sur le territoire national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des stratégies mises en œuvre par la collectivité</a:t>
            </a:r>
          </a:p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FBB244E-05E5-2315-C08B-888EB3FD6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17874"/>
          <a:stretch/>
        </p:blipFill>
        <p:spPr>
          <a:xfrm>
            <a:off x="7839597" y="3147615"/>
            <a:ext cx="3334871" cy="34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869CA8-AA2D-C0EB-E2DB-16BA2633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81F160-C763-5840-2293-8E446DE3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Journée collaborative - Ecosystèmes urbains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6EE036-7688-7367-F931-9EF489AD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AA47F-CB22-4287-A9BD-40E215CC3C9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648BBB-E2D4-C51B-3F19-E758A0CC5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6411214" cy="509587"/>
          </a:xfrm>
        </p:spPr>
        <p:txBody>
          <a:bodyPr/>
          <a:lstStyle/>
          <a:p>
            <a:r>
              <a:rPr lang="fr-FR" dirty="0"/>
              <a:t>Présentation du bureau d’études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4090B39-493A-01C7-1D97-DABF631DBB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124" y="699186"/>
            <a:ext cx="9953625" cy="355098"/>
          </a:xfrm>
        </p:spPr>
        <p:txBody>
          <a:bodyPr/>
          <a:lstStyle/>
          <a:p>
            <a:r>
              <a:rPr lang="fr-FR" dirty="0"/>
              <a:t>AKAJOULE</a:t>
            </a: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9622968A-4A9B-0745-57CD-D745413EDCE1}"/>
              </a:ext>
            </a:extLst>
          </p:cNvPr>
          <p:cNvSpPr txBox="1">
            <a:spLocks/>
          </p:cNvSpPr>
          <p:nvPr/>
        </p:nvSpPr>
        <p:spPr bwMode="auto">
          <a:xfrm>
            <a:off x="6646124" y="1033800"/>
            <a:ext cx="4387636" cy="11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3117" indent="-213117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Font typeface="Webdings" pitchFamily="18" charset="2"/>
              <a:buChar char="4"/>
              <a:defRPr sz="135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32" indent="-146444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Font typeface="Wingdings" pitchFamily="2" charset="2"/>
              <a:buChar char="w"/>
              <a:defRPr sz="1200" b="1">
                <a:solidFill>
                  <a:schemeClr val="tx1"/>
                </a:solidFill>
                <a:latin typeface="+mn-lt"/>
              </a:defRPr>
            </a:lvl2pPr>
            <a:lvl3pPr marL="866753" indent="-153587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 sz="1050" b="1">
                <a:solidFill>
                  <a:schemeClr val="tx1"/>
                </a:solidFill>
                <a:latin typeface="+mn-lt"/>
              </a:defRPr>
            </a:lvl3pPr>
            <a:lvl4pPr marL="1147734" indent="-13811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Char char="-"/>
              <a:defRPr sz="1050" b="1">
                <a:solidFill>
                  <a:schemeClr val="tx1"/>
                </a:solidFill>
                <a:latin typeface="+mn-lt"/>
              </a:defRPr>
            </a:lvl4pPr>
            <a:lvl5pPr marL="1432286" indent="132157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775177" indent="132157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118069" indent="132157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460961" indent="132157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803852" indent="132157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13117" marR="0" lvl="0" indent="-213117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Depuis 2010, conseil et ingénierie en efficacité énergétique et énergies renouvelables</a:t>
            </a:r>
          </a:p>
          <a:p>
            <a:pPr marL="213117" marR="0" lvl="0" indent="-213117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Energéticien conseil multi-spécialistes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CA0C153B-8F01-A700-0BA6-2CE22602D421}"/>
              </a:ext>
            </a:extLst>
          </p:cNvPr>
          <p:cNvSpPr txBox="1">
            <a:spLocks/>
          </p:cNvSpPr>
          <p:nvPr/>
        </p:nvSpPr>
        <p:spPr>
          <a:xfrm>
            <a:off x="759124" y="1085610"/>
            <a:ext cx="5864400" cy="257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pluridisciplinarité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nous permet de croiser les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expertises énergétiques et de décarbonation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Nos compétences offrent une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stratégique et opérationnelle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nos clients.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Akajoule accompagne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entreprises et collectivité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réduction des consommations d’énergie et des ressources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mise en place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d’énergies renouvelables et la décarbo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647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nation.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5A7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5A7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vision à 3 ans  : devenir un acteur national indépendant du conseil et de l’ingénierie de la transition énergétique, respectueux de son environnement.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5A7BC6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C647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FBD3A62-119F-6642-9301-E4706840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22" y="3757629"/>
            <a:ext cx="4028530" cy="257669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286144C-4A53-A46E-1D70-C06580F94A48}"/>
              </a:ext>
            </a:extLst>
          </p:cNvPr>
          <p:cNvSpPr txBox="1"/>
          <p:nvPr/>
        </p:nvSpPr>
        <p:spPr>
          <a:xfrm>
            <a:off x="6646124" y="2262561"/>
            <a:ext cx="2730819" cy="89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117" marR="0" lvl="0" indent="-213117" algn="just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C0504D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collaborateu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 à Saint-Nazaire, à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Valence-Romans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Toulouse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8691E17-2FA8-90C4-AFBB-44CEFE24833D}"/>
              </a:ext>
            </a:extLst>
          </p:cNvPr>
          <p:cNvSpPr/>
          <p:nvPr/>
        </p:nvSpPr>
        <p:spPr>
          <a:xfrm>
            <a:off x="4038601" y="3345438"/>
            <a:ext cx="2463664" cy="1272120"/>
          </a:xfrm>
          <a:prstGeom prst="roundRect">
            <a:avLst>
              <a:gd name="adj" fmla="val 5647"/>
            </a:avLst>
          </a:prstGeom>
          <a:solidFill>
            <a:srgbClr val="FFD75A"/>
          </a:solidFill>
          <a:ln w="28575">
            <a:noFill/>
            <a:prstDash val="sysDash"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 à 8 M€ en 2026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64F6065-04BD-5C3F-3F29-E7FD5715E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00" y="3494305"/>
            <a:ext cx="502787" cy="502787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E5A0F7C-653A-4C35-DD1C-5C84183C84E6}"/>
              </a:ext>
            </a:extLst>
          </p:cNvPr>
          <p:cNvSpPr/>
          <p:nvPr/>
        </p:nvSpPr>
        <p:spPr>
          <a:xfrm>
            <a:off x="4038600" y="4638730"/>
            <a:ext cx="2474318" cy="1692316"/>
          </a:xfrm>
          <a:prstGeom prst="roundRect">
            <a:avLst>
              <a:gd name="adj" fmla="val 5647"/>
            </a:avLst>
          </a:prstGeom>
          <a:solidFill>
            <a:srgbClr val="96C01E"/>
          </a:solidFill>
          <a:ln w="28575">
            <a:noFill/>
            <a:prstDash val="sysDash"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APPRENTISSAGE </a:t>
            </a:r>
            <a:b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INNOVATION</a:t>
            </a:r>
            <a:b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Maintenir une souplesse organisationnelle</a:t>
            </a:r>
            <a:b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Entretenir le bien-être au travail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05ABD81-C624-FEC2-4555-119D02FA3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43" y="4715057"/>
            <a:ext cx="412459" cy="412459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0831BEF-7748-25C9-1546-571B1ADC686B}"/>
              </a:ext>
            </a:extLst>
          </p:cNvPr>
          <p:cNvSpPr/>
          <p:nvPr/>
        </p:nvSpPr>
        <p:spPr>
          <a:xfrm>
            <a:off x="802346" y="5287968"/>
            <a:ext cx="3223754" cy="1043078"/>
          </a:xfrm>
          <a:prstGeom prst="roundRect">
            <a:avLst>
              <a:gd name="adj" fmla="val 5647"/>
            </a:avLst>
          </a:prstGeom>
          <a:solidFill>
            <a:srgbClr val="74C5C9"/>
          </a:solidFill>
          <a:ln w="28575">
            <a:noFill/>
            <a:prstDash val="sysDash"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PLANETE</a:t>
            </a:r>
            <a:b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Réduire les émissions de CO2 de nos clients et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Akajoule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BCC0037-A62B-35CA-0316-D30BACF68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47" y="5338167"/>
            <a:ext cx="441128" cy="441128"/>
          </a:xfrm>
          <a:prstGeom prst="rect">
            <a:avLst/>
          </a:prstGeom>
        </p:spPr>
      </p:pic>
      <p:pic>
        <p:nvPicPr>
          <p:cNvPr id="32" name="Image 31" descr="Une image contenant carte, texte, atlas, Terre&#10;&#10;Description générée automatiquement">
            <a:extLst>
              <a:ext uri="{FF2B5EF4-FFF2-40B4-BE49-F238E27FC236}">
                <a16:creationId xmlns:a16="http://schemas.microsoft.com/office/drawing/2014/main" id="{2F73D0FC-996E-FF53-96C4-597A6FAACF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71" y="2179939"/>
            <a:ext cx="1367481" cy="134204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2D7F764-86AC-3617-98ED-F18F5EDA5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46" y="3345438"/>
            <a:ext cx="3223754" cy="19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E8D91F-CBC2-BA2D-CFA2-62D29771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91BD44-FBF6-7856-76D2-96F980BD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6A18FB-CF8E-D175-E7F1-28B3973B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A0489E-4690-26AE-F1F3-CCFB500E1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9312193" cy="509587"/>
          </a:xfrm>
        </p:spPr>
        <p:txBody>
          <a:bodyPr/>
          <a:lstStyle/>
          <a:p>
            <a:r>
              <a:rPr lang="fr-FR" dirty="0"/>
              <a:t>Flux de déchets dans la planification territoriale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A28542F-5C5F-A0FD-B629-2CC98F8B9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Rôle des collectivités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656977C6-3E13-9424-77AA-62180F193E0D}"/>
              </a:ext>
            </a:extLst>
          </p:cNvPr>
          <p:cNvSpPr txBox="1">
            <a:spLocks/>
          </p:cNvSpPr>
          <p:nvPr/>
        </p:nvSpPr>
        <p:spPr>
          <a:xfrm>
            <a:off x="1248736" y="1192702"/>
            <a:ext cx="8497888" cy="2140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Futura-Medium" panose="020B0600000000000000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Prise en compte des déchets dans les documents de planification territorial pour les émissions de GES et la valorisation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Impact de la collecte, transport et gestion des déchets =&gt;consommation d’énergie et émissions de GES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Prévention et réduction de la quantité de déchets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Valorisation énergétique des déchets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DE6FD29-3DC2-0E94-8745-CE732520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66" y="3332868"/>
            <a:ext cx="10522524" cy="23324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BEBAA3-D465-23A5-D106-C0957B380DA2}"/>
              </a:ext>
            </a:extLst>
          </p:cNvPr>
          <p:cNvSpPr txBox="1"/>
          <p:nvPr/>
        </p:nvSpPr>
        <p:spPr>
          <a:xfrm>
            <a:off x="3827814" y="5026223"/>
            <a:ext cx="3508901" cy="261610"/>
          </a:xfrm>
          <a:prstGeom prst="rect">
            <a:avLst/>
          </a:prstGeom>
          <a:solidFill>
            <a:srgbClr val="FDECEC"/>
          </a:solidFill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6B2735"/>
                </a:solidFill>
              </a:rPr>
              <a:t>SDEnR</a:t>
            </a:r>
            <a:r>
              <a:rPr lang="fr-FR" sz="1100" b="1" dirty="0">
                <a:solidFill>
                  <a:srgbClr val="6B2735"/>
                </a:solidFill>
              </a:rPr>
              <a:t> : Schéma directeur des énergies renouvelables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C64091-00CD-E62A-5FDC-0D0496E894D9}"/>
              </a:ext>
            </a:extLst>
          </p:cNvPr>
          <p:cNvSpPr txBox="1"/>
          <p:nvPr/>
        </p:nvSpPr>
        <p:spPr>
          <a:xfrm>
            <a:off x="7697143" y="4856946"/>
            <a:ext cx="333487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6B2735"/>
                </a:solidFill>
                <a:latin typeface="+mj-lt"/>
              </a:rPr>
              <a:t>Etude prospective pour identifier les </a:t>
            </a:r>
            <a:r>
              <a:rPr lang="fr-FR" sz="1100" b="1" dirty="0">
                <a:solidFill>
                  <a:srgbClr val="6B2735"/>
                </a:solidFill>
                <a:latin typeface="+mj-lt"/>
              </a:rPr>
              <a:t>gisements </a:t>
            </a:r>
            <a:r>
              <a:rPr lang="fr-FR" sz="1100" b="1" dirty="0" err="1">
                <a:solidFill>
                  <a:srgbClr val="6B2735"/>
                </a:solidFill>
                <a:latin typeface="+mj-lt"/>
              </a:rPr>
              <a:t>EnR</a:t>
            </a:r>
            <a:r>
              <a:rPr lang="fr-FR" sz="1100" b="1" dirty="0">
                <a:solidFill>
                  <a:srgbClr val="6B2735"/>
                </a:solidFill>
                <a:latin typeface="+mj-lt"/>
              </a:rPr>
              <a:t> potentiels</a:t>
            </a:r>
            <a:r>
              <a:rPr lang="fr-FR" sz="1100" dirty="0">
                <a:solidFill>
                  <a:srgbClr val="6B2735"/>
                </a:solidFill>
                <a:latin typeface="+mj-lt"/>
              </a:rPr>
              <a:t>, définition d’une stratégie et identification de projets =&gt; Zones d’accélération </a:t>
            </a:r>
            <a:r>
              <a:rPr lang="fr-FR" sz="1100" dirty="0" err="1">
                <a:solidFill>
                  <a:srgbClr val="6B2735"/>
                </a:solidFill>
                <a:latin typeface="+mj-lt"/>
              </a:rPr>
              <a:t>EnR</a:t>
            </a:r>
            <a:endParaRPr lang="fr-FR" sz="1100" dirty="0">
              <a:solidFill>
                <a:srgbClr val="6B273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81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E8D91F-CBC2-BA2D-CFA2-62D29771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91BD44-FBF6-7856-76D2-96F980BD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6A18FB-CF8E-D175-E7F1-28B3973B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A0489E-4690-26AE-F1F3-CCFB500E1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9312193" cy="509587"/>
          </a:xfrm>
        </p:spPr>
        <p:txBody>
          <a:bodyPr/>
          <a:lstStyle/>
          <a:p>
            <a:r>
              <a:rPr lang="fr-FR" dirty="0"/>
              <a:t>Flux de déchets dans la planification territoriale</a:t>
            </a:r>
          </a:p>
          <a:p>
            <a:endParaRPr lang="fr-FR" dirty="0"/>
          </a:p>
        </p:txBody>
      </p:sp>
      <p:sp>
        <p:nvSpPr>
          <p:cNvPr id="7" name="Espace réservé du contenu vertical 6">
            <a:extLst>
              <a:ext uri="{FF2B5EF4-FFF2-40B4-BE49-F238E27FC236}">
                <a16:creationId xmlns:a16="http://schemas.microsoft.com/office/drawing/2014/main" id="{DA8317FA-0E09-5BC9-6924-E2AB518284C9}"/>
              </a:ext>
            </a:extLst>
          </p:cNvPr>
          <p:cNvSpPr txBox="1">
            <a:spLocks/>
          </p:cNvSpPr>
          <p:nvPr/>
        </p:nvSpPr>
        <p:spPr>
          <a:xfrm>
            <a:off x="554428" y="1631575"/>
            <a:ext cx="11353800" cy="2254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contenu vertical 6">
            <a:extLst>
              <a:ext uri="{FF2B5EF4-FFF2-40B4-BE49-F238E27FC236}">
                <a16:creationId xmlns:a16="http://schemas.microsoft.com/office/drawing/2014/main" id="{4AEAE9FC-11DC-8E04-9D7E-8FD4A4038A3C}"/>
              </a:ext>
            </a:extLst>
          </p:cNvPr>
          <p:cNvSpPr txBox="1">
            <a:spLocks/>
          </p:cNvSpPr>
          <p:nvPr/>
        </p:nvSpPr>
        <p:spPr>
          <a:xfrm>
            <a:off x="554428" y="1294079"/>
            <a:ext cx="4540639" cy="48469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u="sng" dirty="0"/>
              <a:t>Zoom sur le poste déchets:</a:t>
            </a:r>
          </a:p>
          <a:p>
            <a:pPr lvl="1"/>
            <a:r>
              <a:rPr lang="fr-FR" sz="2000" dirty="0"/>
              <a:t>Le poste déchets représente 70% du total des émissions;</a:t>
            </a:r>
          </a:p>
          <a:p>
            <a:pPr lvl="1"/>
            <a:r>
              <a:rPr lang="fr-FR" sz="2000" dirty="0"/>
              <a:t>L’enfouissement des déchets représente 70% du poste déchets;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r>
              <a:rPr lang="fr-FR" sz="2400" u="sng" dirty="0"/>
              <a:t>Détournement de la FFOM vers la méthanisation:</a:t>
            </a:r>
          </a:p>
          <a:p>
            <a:pPr lvl="1"/>
            <a:r>
              <a:rPr lang="fr-FR" sz="2000" dirty="0"/>
              <a:t>Division par 3 du poids GES d’une tonne de FFOM détournée de l’enfouissement au profit de la méthanisation</a:t>
            </a:r>
          </a:p>
          <a:p>
            <a:pPr lvl="1"/>
            <a:endParaRPr lang="fr-FR" sz="2000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CFEE803-35D3-02CB-9E4F-21F01C399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404495"/>
              </p:ext>
            </p:extLst>
          </p:nvPr>
        </p:nvGraphicFramePr>
        <p:xfrm>
          <a:off x="4953378" y="895852"/>
          <a:ext cx="6813161" cy="331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F0C9FBC-6B6E-0337-898C-7499310DC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124" y="774571"/>
            <a:ext cx="9953625" cy="355098"/>
          </a:xfrm>
        </p:spPr>
        <p:txBody>
          <a:bodyPr/>
          <a:lstStyle/>
          <a:p>
            <a:r>
              <a:rPr lang="fr-FR" dirty="0"/>
              <a:t>Zoom sur un exemple de collectivités : BEGES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E8EFE7D-D681-1400-26EC-EAEC6DD41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54896"/>
              </p:ext>
            </p:extLst>
          </p:nvPr>
        </p:nvGraphicFramePr>
        <p:xfrm>
          <a:off x="7132378" y="4737073"/>
          <a:ext cx="3580371" cy="1225075"/>
        </p:xfrm>
        <a:graphic>
          <a:graphicData uri="http://schemas.openxmlformats.org/drawingml/2006/table">
            <a:tbl>
              <a:tblPr/>
              <a:tblGrid>
                <a:gridCol w="1310189">
                  <a:extLst>
                    <a:ext uri="{9D8B030D-6E8A-4147-A177-3AD203B41FA5}">
                      <a16:colId xmlns:a16="http://schemas.microsoft.com/office/drawing/2014/main" val="2536109363"/>
                    </a:ext>
                  </a:extLst>
                </a:gridCol>
                <a:gridCol w="2270182">
                  <a:extLst>
                    <a:ext uri="{9D8B030D-6E8A-4147-A177-3AD203B41FA5}">
                      <a16:colId xmlns:a16="http://schemas.microsoft.com/office/drawing/2014/main" val="3453882884"/>
                    </a:ext>
                  </a:extLst>
                </a:gridCol>
              </a:tblGrid>
              <a:tr h="4528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Valorisation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Emissions de GES </a:t>
                      </a:r>
                    </a:p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(en kgCO2e/tonne de FFOM)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722109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Enfouissement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09179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Méthanisation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2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0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233A65-F5A2-928A-8B0A-33994013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9EF70E-D971-2EDC-90B2-47D0A1D1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C414C8-F9EB-AAB0-8ECD-F21A3B6D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58C8294-D8EB-5DAE-AA36-182DCF882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9168758" cy="509587"/>
          </a:xfrm>
        </p:spPr>
        <p:txBody>
          <a:bodyPr/>
          <a:lstStyle/>
          <a:p>
            <a:r>
              <a:rPr lang="fr-FR" dirty="0"/>
              <a:t>Modélisation des flux de déchets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8EE821-6270-C749-89BA-CB20349162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Source de données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F926-43A2-A4B6-1753-A646E64D31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7717" y="1230779"/>
            <a:ext cx="9953821" cy="4770005"/>
          </a:xfrm>
        </p:spPr>
        <p:txBody>
          <a:bodyPr/>
          <a:lstStyle/>
          <a:p>
            <a:r>
              <a:rPr lang="fr-FR" b="1" dirty="0"/>
              <a:t>Principales sources de données publiques sur les déchets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2"/>
              </a:rPr>
              <a:t>SINOE® - Accueil</a:t>
            </a:r>
            <a:r>
              <a:rPr lang="fr-FR" dirty="0"/>
              <a:t> porté par l’ADEME : observatoire de la filière des déchets ménagers </a:t>
            </a:r>
          </a:p>
          <a:p>
            <a:pPr marL="971550" lvl="1" indent="-285750"/>
            <a:r>
              <a:rPr lang="fr-FR" dirty="0"/>
              <a:t>Base de données : 10 ans de données sur la gestion des déchets ménagers et assimilés</a:t>
            </a:r>
          </a:p>
          <a:p>
            <a:pPr marL="971550" lvl="1" indent="-285750"/>
            <a:r>
              <a:rPr lang="fr-FR" dirty="0"/>
              <a:t>Base de données constituée sur le volontariat des collectivités</a:t>
            </a:r>
          </a:p>
          <a:p>
            <a:pPr marL="971550" lvl="1" indent="-285750"/>
            <a:r>
              <a:rPr lang="fr-FR" dirty="0"/>
              <a:t>Outil d’aide à la décision à destination des collectivités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3"/>
              </a:rPr>
              <a:t>Données - Portail open data de l'ADEME</a:t>
            </a:r>
            <a:r>
              <a:rPr lang="fr-FR" dirty="0"/>
              <a:t> : portail open data de l’ADEME (dont des JDD de SINOE)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4"/>
              </a:rPr>
              <a:t>Déchets | Données et études statistiques (developpement-durable.gouv.fr)</a:t>
            </a:r>
            <a:r>
              <a:rPr lang="fr-FR" dirty="0"/>
              <a:t> : résultats d’études nationales</a:t>
            </a:r>
          </a:p>
          <a:p>
            <a:endParaRPr lang="fr-FR" dirty="0"/>
          </a:p>
          <a:p>
            <a:r>
              <a:rPr lang="fr-FR" b="1" dirty="0"/>
              <a:t>Problématique : </a:t>
            </a:r>
            <a:r>
              <a:rPr lang="fr-FR" dirty="0"/>
              <a:t>comment</a:t>
            </a:r>
            <a:r>
              <a:rPr lang="fr-FR" b="1" dirty="0"/>
              <a:t> </a:t>
            </a:r>
            <a:r>
              <a:rPr lang="fr-FR" dirty="0"/>
              <a:t>récupérer des données spécifiques au territoire étudié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Dilution de la donnée au sein des différents acteurs </a:t>
            </a:r>
          </a:p>
          <a:p>
            <a:pPr marL="971550" lvl="1" indent="-285750"/>
            <a:r>
              <a:rPr lang="fr-FR" dirty="0"/>
              <a:t>Collectivités</a:t>
            </a:r>
          </a:p>
          <a:p>
            <a:pPr marL="971550" lvl="1" indent="-285750"/>
            <a:r>
              <a:rPr lang="fr-FR" dirty="0"/>
              <a:t>Délégataire de services publiques</a:t>
            </a:r>
          </a:p>
          <a:p>
            <a:pPr marL="971550" lvl="1" indent="-285750"/>
            <a:r>
              <a:rPr lang="fr-FR" dirty="0"/>
              <a:t>Producteurs de déchets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Qualité des données variable selon les systèmes de collecte/exutoires</a:t>
            </a:r>
          </a:p>
          <a:p>
            <a:pPr marL="285750" indent="-285750"/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Besoin de modélisation/estimation des flux et gisements de biodéchets </a:t>
            </a:r>
            <a:endParaRPr lang="fr-FR" dirty="0"/>
          </a:p>
          <a:p>
            <a:pPr marL="971550" lvl="1" indent="-285750"/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C0322E8-3D54-0609-B4C9-30845D48D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28" y="4068853"/>
            <a:ext cx="3551066" cy="22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B680C9-A245-19CB-1CE8-43F75992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311365-1236-AE00-739B-1059AB01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ACBC39-B5A6-8E6C-063D-A6411CDA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89D2BC-109A-F206-9E4B-D339B0205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6828969" cy="509587"/>
          </a:xfrm>
        </p:spPr>
        <p:txBody>
          <a:bodyPr/>
          <a:lstStyle/>
          <a:p>
            <a:r>
              <a:rPr lang="fr-FR" dirty="0"/>
              <a:t>Modélisation des flux de déchets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91CA7D-2B77-D3EB-D48D-64FCF7C95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Méthodologie – exemple d’application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1318DA-5727-1565-29DB-7C1AF4E7C2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825" y="1137287"/>
            <a:ext cx="9953625" cy="518985"/>
          </a:xfrm>
        </p:spPr>
        <p:txBody>
          <a:bodyPr/>
          <a:lstStyle/>
          <a:p>
            <a:r>
              <a:rPr lang="fr-FR" dirty="0"/>
              <a:t>Exemple pour le calcul des déchets des collèges - Basé sur la méthodologie de l’étude </a:t>
            </a:r>
            <a:r>
              <a:rPr lang="fr-FR" dirty="0" err="1"/>
              <a:t>Ademe</a:t>
            </a:r>
            <a:r>
              <a:rPr lang="fr-FR" dirty="0"/>
              <a:t> de 2013 : ESTIMATION DES GISEMENTS POTENTIELS DE SUBSTRATS UTILISABLES EN METHANISATION</a:t>
            </a:r>
          </a:p>
          <a:p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63D8A67-0D14-5C1F-C6C4-F67D42769DFB}"/>
              </a:ext>
            </a:extLst>
          </p:cNvPr>
          <p:cNvGrpSpPr/>
          <p:nvPr/>
        </p:nvGrpSpPr>
        <p:grpSpPr>
          <a:xfrm>
            <a:off x="2058642" y="1734235"/>
            <a:ext cx="7427219" cy="4804308"/>
            <a:chOff x="858390" y="1026846"/>
            <a:chExt cx="7427219" cy="480430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0F28E5C-1736-07A5-25BE-51E13D6D90ED}"/>
                </a:ext>
              </a:extLst>
            </p:cNvPr>
            <p:cNvSpPr/>
            <p:nvPr/>
          </p:nvSpPr>
          <p:spPr>
            <a:xfrm>
              <a:off x="858390" y="1026846"/>
              <a:ext cx="7427219" cy="48043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DF8D9CD-AADE-CC0D-39A8-75EC072B9E2F}"/>
                </a:ext>
              </a:extLst>
            </p:cNvPr>
            <p:cNvSpPr txBox="1"/>
            <p:nvPr/>
          </p:nvSpPr>
          <p:spPr>
            <a:xfrm>
              <a:off x="3353777" y="1240148"/>
              <a:ext cx="2433423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accent3">
                      <a:lumMod val="50000"/>
                    </a:schemeClr>
                  </a:solidFill>
                </a:rPr>
                <a:t>GBP : </a:t>
              </a:r>
              <a:r>
                <a:rPr lang="fr-FR" i="1" dirty="0">
                  <a:solidFill>
                    <a:schemeClr val="accent3">
                      <a:lumMod val="50000"/>
                    </a:schemeClr>
                  </a:solidFill>
                </a:rPr>
                <a:t>Déchets de Repas</a:t>
              </a:r>
            </a:p>
            <a:p>
              <a:pPr algn="ctr"/>
              <a:r>
                <a:rPr lang="fr-FR" i="1" dirty="0">
                  <a:solidFill>
                    <a:schemeClr val="accent3">
                      <a:lumMod val="50000"/>
                    </a:schemeClr>
                  </a:solidFill>
                </a:rPr>
                <a:t>265 t DO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3F8A5D-0226-62FB-8EF0-37367717E461}"/>
              </a:ext>
            </a:extLst>
          </p:cNvPr>
          <p:cNvGrpSpPr/>
          <p:nvPr/>
        </p:nvGrpSpPr>
        <p:grpSpPr>
          <a:xfrm>
            <a:off x="2207858" y="2647382"/>
            <a:ext cx="7056783" cy="3872271"/>
            <a:chOff x="1308283" y="1627384"/>
            <a:chExt cx="6527433" cy="3603231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56113EC-886B-6189-D035-5069CAFFF45C}"/>
                </a:ext>
              </a:extLst>
            </p:cNvPr>
            <p:cNvSpPr/>
            <p:nvPr/>
          </p:nvSpPr>
          <p:spPr>
            <a:xfrm>
              <a:off x="1308283" y="1627384"/>
              <a:ext cx="6527433" cy="36032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ED79FF8-F289-F8B1-85F1-A66D8E6DCFBD}"/>
                </a:ext>
              </a:extLst>
            </p:cNvPr>
            <p:cNvSpPr txBox="1"/>
            <p:nvPr/>
          </p:nvSpPr>
          <p:spPr>
            <a:xfrm>
              <a:off x="2826395" y="1953706"/>
              <a:ext cx="3491209" cy="60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dirty="0">
                  <a:solidFill>
                    <a:schemeClr val="bg1"/>
                  </a:solidFill>
                </a:rPr>
                <a:t>GBD : </a:t>
              </a:r>
              <a:r>
                <a:rPr lang="fr-FR" i="1" dirty="0">
                  <a:solidFill>
                    <a:schemeClr val="bg1"/>
                  </a:solidFill>
                </a:rPr>
                <a:t>Déchets de repas non valorisés sur place : 158 t</a:t>
              </a:r>
            </a:p>
          </p:txBody>
        </p:sp>
      </p:grpSp>
      <p:sp>
        <p:nvSpPr>
          <p:cNvPr id="14" name="Flèche courbée vers le bas 3">
            <a:extLst>
              <a:ext uri="{FF2B5EF4-FFF2-40B4-BE49-F238E27FC236}">
                <a16:creationId xmlns:a16="http://schemas.microsoft.com/office/drawing/2014/main" id="{AB015A83-7065-B9ED-DF8A-DD6D26089E1C}"/>
              </a:ext>
            </a:extLst>
          </p:cNvPr>
          <p:cNvSpPr/>
          <p:nvPr/>
        </p:nvSpPr>
        <p:spPr>
          <a:xfrm>
            <a:off x="7690876" y="1909284"/>
            <a:ext cx="2509742" cy="79208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Réduction,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valorisation</a:t>
            </a:r>
          </a:p>
        </p:txBody>
      </p:sp>
      <p:sp>
        <p:nvSpPr>
          <p:cNvPr id="15" name="Flèche courbée vers le bas 7">
            <a:extLst>
              <a:ext uri="{FF2B5EF4-FFF2-40B4-BE49-F238E27FC236}">
                <a16:creationId xmlns:a16="http://schemas.microsoft.com/office/drawing/2014/main" id="{B3E42B7A-0E57-717F-F5D7-A5F7BEDED040}"/>
              </a:ext>
            </a:extLst>
          </p:cNvPr>
          <p:cNvSpPr/>
          <p:nvPr/>
        </p:nvSpPr>
        <p:spPr>
          <a:xfrm>
            <a:off x="7469583" y="3016651"/>
            <a:ext cx="2952328" cy="79208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Mobilisation,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Accessibilité</a:t>
            </a:r>
          </a:p>
        </p:txBody>
      </p:sp>
      <p:sp>
        <p:nvSpPr>
          <p:cNvPr id="16" name="Organigramme : Disque magnétique 15">
            <a:extLst>
              <a:ext uri="{FF2B5EF4-FFF2-40B4-BE49-F238E27FC236}">
                <a16:creationId xmlns:a16="http://schemas.microsoft.com/office/drawing/2014/main" id="{1875784C-54E3-9BA2-E3EE-78FCC214A470}"/>
              </a:ext>
            </a:extLst>
          </p:cNvPr>
          <p:cNvSpPr/>
          <p:nvPr/>
        </p:nvSpPr>
        <p:spPr>
          <a:xfrm>
            <a:off x="1630282" y="1788043"/>
            <a:ext cx="1728192" cy="331428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Données Sources </a:t>
            </a:r>
            <a:endParaRPr lang="fr-FR" i="1" dirty="0">
              <a:solidFill>
                <a:schemeClr val="tx2"/>
              </a:solidFill>
            </a:endParaRPr>
          </a:p>
          <a:p>
            <a:pPr algn="ctr"/>
            <a:r>
              <a:rPr lang="fr-FR" i="1" dirty="0">
                <a:solidFill>
                  <a:schemeClr val="tx2"/>
                </a:solidFill>
              </a:rPr>
              <a:t>946 000 repas par an</a:t>
            </a:r>
          </a:p>
        </p:txBody>
      </p:sp>
      <p:sp>
        <p:nvSpPr>
          <p:cNvPr id="17" name="Flèche droite 11">
            <a:extLst>
              <a:ext uri="{FF2B5EF4-FFF2-40B4-BE49-F238E27FC236}">
                <a16:creationId xmlns:a16="http://schemas.microsoft.com/office/drawing/2014/main" id="{10FB39A4-BFAA-8D04-DCFD-364712A7DF81}"/>
              </a:ext>
            </a:extLst>
          </p:cNvPr>
          <p:cNvSpPr/>
          <p:nvPr/>
        </p:nvSpPr>
        <p:spPr>
          <a:xfrm>
            <a:off x="2423882" y="2117554"/>
            <a:ext cx="2016225" cy="7155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Ratio de production biodéchets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4DC1D98-D1AA-BDFE-B65B-AC233CE720CD}"/>
              </a:ext>
            </a:extLst>
          </p:cNvPr>
          <p:cNvGrpSpPr/>
          <p:nvPr/>
        </p:nvGrpSpPr>
        <p:grpSpPr>
          <a:xfrm>
            <a:off x="3215968" y="3813401"/>
            <a:ext cx="5112569" cy="2713145"/>
            <a:chOff x="2527455" y="1916832"/>
            <a:chExt cx="4089090" cy="240215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F73B8B8-86D1-9C13-FDF5-C52F96B3D97C}"/>
                </a:ext>
              </a:extLst>
            </p:cNvPr>
            <p:cNvSpPr/>
            <p:nvPr/>
          </p:nvSpPr>
          <p:spPr>
            <a:xfrm>
              <a:off x="2527455" y="1916832"/>
              <a:ext cx="4089090" cy="24021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D25BF7B-BE14-7C88-D3E9-B15FDD70F307}"/>
                </a:ext>
              </a:extLst>
            </p:cNvPr>
            <p:cNvSpPr txBox="1"/>
            <p:nvPr/>
          </p:nvSpPr>
          <p:spPr>
            <a:xfrm>
              <a:off x="3160657" y="2255922"/>
              <a:ext cx="2742983" cy="60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bg1"/>
                  </a:solidFill>
                </a:rPr>
                <a:t>GND : </a:t>
              </a:r>
              <a:r>
                <a:rPr lang="fr-FR" i="1" dirty="0">
                  <a:solidFill>
                    <a:schemeClr val="bg1"/>
                  </a:solidFill>
                </a:rPr>
                <a:t>Déchets de repas triés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dirty="0">
                  <a:solidFill>
                    <a:schemeClr val="bg1"/>
                  </a:solidFill>
                </a:rPr>
                <a:t>114 t</a:t>
              </a:r>
            </a:p>
          </p:txBody>
        </p:sp>
      </p:grpSp>
      <p:sp>
        <p:nvSpPr>
          <p:cNvPr id="21" name="Flèche courbée vers le bas 8">
            <a:extLst>
              <a:ext uri="{FF2B5EF4-FFF2-40B4-BE49-F238E27FC236}">
                <a16:creationId xmlns:a16="http://schemas.microsoft.com/office/drawing/2014/main" id="{1680056A-46A7-A620-B42E-133B98911502}"/>
              </a:ext>
            </a:extLst>
          </p:cNvPr>
          <p:cNvSpPr/>
          <p:nvPr/>
        </p:nvSpPr>
        <p:spPr>
          <a:xfrm>
            <a:off x="7178825" y="4392755"/>
            <a:ext cx="3240360" cy="79208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Modes concurrents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à la méthanisation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1F07D7B-621C-C2F7-41F0-84F13F5034D4}"/>
              </a:ext>
            </a:extLst>
          </p:cNvPr>
          <p:cNvGrpSpPr/>
          <p:nvPr/>
        </p:nvGrpSpPr>
        <p:grpSpPr>
          <a:xfrm>
            <a:off x="4152266" y="4947005"/>
            <a:ext cx="3145668" cy="1591074"/>
            <a:chOff x="1770303" y="4804307"/>
            <a:chExt cx="3145668" cy="1921723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331414F-B37E-1FF6-10C5-C966E0E15BF3}"/>
                </a:ext>
              </a:extLst>
            </p:cNvPr>
            <p:cNvSpPr/>
            <p:nvPr/>
          </p:nvSpPr>
          <p:spPr>
            <a:xfrm>
              <a:off x="1770303" y="4804307"/>
              <a:ext cx="3145668" cy="19217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Ellipse 4">
              <a:extLst>
                <a:ext uri="{FF2B5EF4-FFF2-40B4-BE49-F238E27FC236}">
                  <a16:creationId xmlns:a16="http://schemas.microsoft.com/office/drawing/2014/main" id="{E22597BB-33A8-C971-B0B1-96F1C024435B}"/>
                </a:ext>
              </a:extLst>
            </p:cNvPr>
            <p:cNvSpPr/>
            <p:nvPr/>
          </p:nvSpPr>
          <p:spPr>
            <a:xfrm>
              <a:off x="2230976" y="5284738"/>
              <a:ext cx="2224323" cy="1260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/>
                <a:t>Gisement mobilisable : </a:t>
              </a:r>
              <a:r>
                <a:rPr lang="fr-FR" sz="1600" b="1" i="1" kern="1200" dirty="0"/>
                <a:t>Déchets disponibles pour la méthanisation</a:t>
              </a:r>
              <a:endParaRPr lang="fr-FR" sz="1600" b="1" i="1" dirty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kern="1200" dirty="0"/>
                <a:t>57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1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869CA8-AA2D-C0EB-E2DB-16BA2633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81F160-C763-5840-2293-8E446DE3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6EE036-7688-7367-F931-9EF489AD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648BBB-E2D4-C51B-3F19-E758A0CC5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5322899" cy="509587"/>
          </a:xfrm>
        </p:spPr>
        <p:txBody>
          <a:bodyPr/>
          <a:lstStyle/>
          <a:p>
            <a:r>
              <a:rPr lang="fr-FR" dirty="0"/>
              <a:t>Projet DETERMEEN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CB8B5B-EBC3-A3B8-12E3-421807754D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124" y="878480"/>
            <a:ext cx="7833275" cy="881827"/>
          </a:xfrm>
        </p:spPr>
        <p:txBody>
          <a:bodyPr/>
          <a:lstStyle/>
          <a:p>
            <a:r>
              <a:rPr lang="fr-FR" sz="1800" dirty="0"/>
              <a:t>Prise en compte des contraintes spatiales et environnementales pour une approche systémique de l’insertion d’unités de méthanisation collectives au sein d’un territoire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D386B86-3B4F-1D9F-EEA5-95DB76BC3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824" y="1760308"/>
            <a:ext cx="5722657" cy="1974764"/>
          </a:xfrm>
        </p:spPr>
        <p:txBody>
          <a:bodyPr/>
          <a:lstStyle/>
          <a:p>
            <a:r>
              <a:rPr lang="fr-FR" b="1" dirty="0"/>
              <a:t>Objectifs du projet: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Construire des </a:t>
            </a:r>
            <a:r>
              <a:rPr lang="fr-FR" sz="1600" b="1" dirty="0"/>
              <a:t>indicateurs spatialisés </a:t>
            </a:r>
            <a:r>
              <a:rPr lang="fr-FR" sz="1600" dirty="0"/>
              <a:t>traduisant </a:t>
            </a:r>
            <a:r>
              <a:rPr lang="fr-FR" sz="1600" b="1" dirty="0"/>
              <a:t>les enjeux clés d’un territoire vis-à-vis de la méthanisation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Production de </a:t>
            </a:r>
            <a:r>
              <a:rPr lang="fr-FR" sz="1600" b="1" dirty="0"/>
              <a:t>cartes de décision </a:t>
            </a:r>
            <a:r>
              <a:rPr lang="fr-FR" sz="1600" dirty="0"/>
              <a:t>pour chaque indicateur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Proposer </a:t>
            </a:r>
            <a:r>
              <a:rPr lang="fr-FR" altLang="fr-FR" sz="1600" dirty="0"/>
              <a:t>un </a:t>
            </a:r>
            <a:r>
              <a:rPr lang="fr-FR" altLang="fr-FR" sz="1600" b="1" dirty="0"/>
              <a:t>schéma guide de la méthanisation</a:t>
            </a:r>
            <a:r>
              <a:rPr lang="fr-FR" altLang="fr-FR" sz="1600" dirty="0"/>
              <a:t>, basé sur du </a:t>
            </a:r>
            <a:r>
              <a:rPr lang="fr-FR" altLang="fr-FR" sz="1600" b="1" dirty="0" err="1"/>
              <a:t>scoring</a:t>
            </a:r>
            <a:r>
              <a:rPr lang="fr-FR" altLang="fr-FR" sz="1600" b="1" dirty="0"/>
              <a:t> multicritère</a:t>
            </a:r>
            <a:r>
              <a:rPr lang="fr-FR" altLang="fr-FR" sz="1600" dirty="0"/>
              <a:t>, sur le territoire de Rennes Métropole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3BDA82E-F8F4-3E7F-F956-CE23109633D6}"/>
              </a:ext>
            </a:extLst>
          </p:cNvPr>
          <p:cNvSpPr/>
          <p:nvPr/>
        </p:nvSpPr>
        <p:spPr>
          <a:xfrm>
            <a:off x="8592399" y="706667"/>
            <a:ext cx="2840476" cy="1476425"/>
          </a:xfrm>
          <a:prstGeom prst="roundRect">
            <a:avLst>
              <a:gd name="adj" fmla="val 155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sng" strike="noStrike" kern="1200" cap="small" spc="25" normalizeH="0" baseline="0" noProof="0" dirty="0">
              <a:ln>
                <a:noFill/>
              </a:ln>
              <a:solidFill>
                <a:srgbClr val="EC694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small" spc="25" normalizeH="0" baseline="0" noProof="0" dirty="0">
                <a:ln>
                  <a:noFill/>
                </a:ln>
                <a:solidFill>
                  <a:srgbClr val="EC69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 clefs</a:t>
            </a:r>
            <a:endParaRPr kumimoji="0" lang="fr-FR" sz="1600" b="1" i="0" u="sng" strike="noStrike" kern="1200" cap="small" spc="25" normalizeH="0" baseline="0" noProof="0" dirty="0">
              <a:ln>
                <a:noFill/>
              </a:ln>
              <a:solidFill>
                <a:srgbClr val="EC694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 ADEME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2014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367k€ de budget (193k€ par l’ADEME)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Durée 38 mois (2014-2017)</a:t>
            </a:r>
          </a:p>
          <a:p>
            <a:pPr algn="ctr"/>
            <a:endParaRPr lang="fr-F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7812379-10C8-9D4D-5FE4-FB88D0D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85" y="3027464"/>
            <a:ext cx="1598571" cy="6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1601589-3B84-1193-CBF2-4D3C1268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4" y="2950117"/>
            <a:ext cx="2261292" cy="7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4D5E047-4C51-2DD5-6DC2-F46D45C8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85" y="2383538"/>
            <a:ext cx="1824890" cy="4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ogo_AKAJOULE - AKAJOULE">
            <a:extLst>
              <a:ext uri="{FF2B5EF4-FFF2-40B4-BE49-F238E27FC236}">
                <a16:creationId xmlns:a16="http://schemas.microsoft.com/office/drawing/2014/main" id="{CDFF8F43-24D9-BFB1-FF08-2B34963D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08" y="2354885"/>
            <a:ext cx="1200504" cy="5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01AFD5E-2730-0A22-6622-FA0C8BD6A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789" y="3735071"/>
            <a:ext cx="6435623" cy="2628502"/>
          </a:xfrm>
          <a:prstGeom prst="rect">
            <a:avLst/>
          </a:prstGeom>
        </p:spPr>
      </p:pic>
      <p:pic>
        <p:nvPicPr>
          <p:cNvPr id="22" name="Image 17">
            <a:extLst>
              <a:ext uri="{FF2B5EF4-FFF2-40B4-BE49-F238E27FC236}">
                <a16:creationId xmlns:a16="http://schemas.microsoft.com/office/drawing/2014/main" id="{777110E3-C38C-4C30-7D88-F50CD9CF6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6"/>
          <a:stretch/>
        </p:blipFill>
        <p:spPr bwMode="auto">
          <a:xfrm>
            <a:off x="1173469" y="3890196"/>
            <a:ext cx="3085676" cy="23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7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D08123-4D05-F72D-9EC6-45B91F2B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75A9FF-E6F0-F2D5-1F07-5A86FECA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5C58B-79A5-2630-F41A-98EC05F0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3496C9-F16F-BF7F-8C56-0F8B5104F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466" y="77788"/>
            <a:ext cx="4525040" cy="509587"/>
          </a:xfrm>
        </p:spPr>
        <p:txBody>
          <a:bodyPr/>
          <a:lstStyle/>
          <a:p>
            <a:r>
              <a:rPr lang="fr-FR" dirty="0"/>
              <a:t>Projet DETERMEEN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99C931-B864-C97B-D09B-A14B34F0CB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Exemple d’indicateur : Déchets verts (résidus végétaux)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FE6309B-91E5-A315-4683-B6F00E2E4B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825" y="1233487"/>
            <a:ext cx="4853081" cy="2833165"/>
          </a:xfrm>
        </p:spPr>
        <p:txBody>
          <a:bodyPr/>
          <a:lstStyle/>
          <a:p>
            <a:pPr marL="0" lvl="1" indent="0">
              <a:lnSpc>
                <a:spcPct val="114000"/>
              </a:lnSpc>
              <a:buNone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Gisement important et absence de plateforme de compostage sur RM</a:t>
            </a:r>
          </a:p>
          <a:p>
            <a:pPr marL="285750" lvl="1" indent="-285750">
              <a:lnSpc>
                <a:spcPct val="114000"/>
              </a:lnSpc>
              <a:buFont typeface="Wingdings" panose="05000000000000000000" pitchFamily="2" charset="2"/>
              <a:buChar char="à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Eloignement entre le gisement et les exutoires</a:t>
            </a:r>
          </a:p>
          <a:p>
            <a:pPr marL="285750" lvl="1" indent="-285750">
              <a:lnSpc>
                <a:spcPct val="114000"/>
              </a:lnSpc>
              <a:buFont typeface="Wingdings" panose="05000000000000000000" pitchFamily="2" charset="2"/>
              <a:buChar char="à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14000"/>
              </a:lnSpc>
              <a:buNone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Contexte de la métropole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(pondération du score)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14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Déchets des ménages réduits à la source</a:t>
            </a:r>
          </a:p>
          <a:p>
            <a:pPr marL="285750" lvl="1" indent="-285750">
              <a:lnSpc>
                <a:spcPct val="114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Déchets verts des professionnels détournés des déchèteries</a:t>
            </a:r>
          </a:p>
          <a:p>
            <a:pPr marL="285750" lvl="1" indent="-285750">
              <a:lnSpc>
                <a:spcPct val="114000"/>
              </a:lnSpc>
              <a:buFont typeface="Wingdings" panose="05000000000000000000" pitchFamily="2" charset="2"/>
              <a:buChar char="à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801E0950-B3E6-8A29-EF3E-75C466EF4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-23" r="216" b="520"/>
          <a:stretch/>
        </p:blipFill>
        <p:spPr bwMode="auto">
          <a:xfrm>
            <a:off x="5869231" y="884182"/>
            <a:ext cx="4349840" cy="318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BABBCD4-A764-8EEE-2D5F-3C46F324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083" y="1085408"/>
            <a:ext cx="1261981" cy="2780017"/>
          </a:xfrm>
          <a:prstGeom prst="rect">
            <a:avLst/>
          </a:prstGeom>
        </p:spPr>
      </p:pic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FD8DB97E-AB55-D62B-6985-21BC84F6E0E9}"/>
              </a:ext>
            </a:extLst>
          </p:cNvPr>
          <p:cNvSpPr txBox="1">
            <a:spLocks/>
          </p:cNvSpPr>
          <p:nvPr/>
        </p:nvSpPr>
        <p:spPr>
          <a:xfrm>
            <a:off x="760897" y="4132669"/>
            <a:ext cx="9953625" cy="3550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u="sng" kern="1200" cap="small" baseline="0">
                <a:solidFill>
                  <a:srgbClr val="F06E4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Focus sur la modélisation du flux de déchets verts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DFBB1E3C-1E66-4419-EB5C-E8CECDD0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04320"/>
              </p:ext>
            </p:extLst>
          </p:nvPr>
        </p:nvGraphicFramePr>
        <p:xfrm>
          <a:off x="844965" y="4553784"/>
          <a:ext cx="8550048" cy="1463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50016">
                  <a:extLst>
                    <a:ext uri="{9D8B030D-6E8A-4147-A177-3AD203B41FA5}">
                      <a16:colId xmlns:a16="http://schemas.microsoft.com/office/drawing/2014/main" val="983042504"/>
                    </a:ext>
                  </a:extLst>
                </a:gridCol>
                <a:gridCol w="2850016">
                  <a:extLst>
                    <a:ext uri="{9D8B030D-6E8A-4147-A177-3AD203B41FA5}">
                      <a16:colId xmlns:a16="http://schemas.microsoft.com/office/drawing/2014/main" val="275680518"/>
                    </a:ext>
                  </a:extLst>
                </a:gridCol>
                <a:gridCol w="2850016">
                  <a:extLst>
                    <a:ext uri="{9D8B030D-6E8A-4147-A177-3AD203B41FA5}">
                      <a16:colId xmlns:a16="http://schemas.microsoft.com/office/drawing/2014/main" val="571417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Méthode générique</a:t>
                      </a:r>
                    </a:p>
                    <a:p>
                      <a:pPr algn="ctr"/>
                      <a:r>
                        <a:rPr lang="fr-FR" sz="1400" dirty="0"/>
                        <a:t>Déchets verts des ménages 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Méthode générique</a:t>
                      </a:r>
                    </a:p>
                    <a:p>
                      <a:pPr algn="ctr"/>
                      <a:r>
                        <a:rPr lang="fr-FR" sz="1400" dirty="0"/>
                        <a:t>Déchets verts des professionnels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Méthode Renne Métropole (plus précise)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Quantité DV = population * </a:t>
                      </a:r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ratio de production de déchets verts par habitant 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Estimation, grâce à un traitement d’analyse spatiale, des surfaces d’espaces verts du territoire * ratio de 1 kg de DV/m² d’espace 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Concaténation des données issues des pesées des exutoires de traitement 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 Applicable à certaines communautés de communes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86102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45D439E9-79F2-577C-85DA-B1FE14DAD250}"/>
              </a:ext>
            </a:extLst>
          </p:cNvPr>
          <p:cNvSpPr txBox="1"/>
          <p:nvPr/>
        </p:nvSpPr>
        <p:spPr>
          <a:xfrm>
            <a:off x="9493624" y="4685139"/>
            <a:ext cx="220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Incertitudes plus ou moins élevées selon la méthodologie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3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36E389-26DE-1AF9-876D-F535A0C6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6B2626-F1DC-47D6-8191-4E1AB165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collaborative - Ecosystèmes urbains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0FD8A7-8D17-1C5E-0C91-57D14C09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A47F-CB22-4287-A9BD-40E215CC3C98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DE904-4C6D-29FB-6C01-0C422E03B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Mathilde BARBIER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11C1B5-B771-4369-10A0-FF8799D38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4463" y="1265866"/>
            <a:ext cx="9859963" cy="1423546"/>
          </a:xfrm>
        </p:spPr>
        <p:txBody>
          <a:bodyPr/>
          <a:lstStyle/>
          <a:p>
            <a:r>
              <a:rPr lang="fr-FR" dirty="0"/>
              <a:t>Responsable agence de Valence</a:t>
            </a:r>
          </a:p>
          <a:p>
            <a:r>
              <a:rPr lang="fr-FR" dirty="0"/>
              <a:t>1 rue Roland Moreno, BP 27130 Alixan, 26958 Valence Cedex 9</a:t>
            </a:r>
          </a:p>
          <a:p>
            <a:r>
              <a:rPr lang="fr-FR" dirty="0"/>
              <a:t>Tel : 07 82 39 78 54</a:t>
            </a:r>
          </a:p>
          <a:p>
            <a:r>
              <a:rPr lang="fr-FR" dirty="0"/>
              <a:t>Mail : mathilde.barbier@akajoule.com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F3D97819-ACD5-E70F-FFBF-15B3418FE15F}"/>
              </a:ext>
            </a:extLst>
          </p:cNvPr>
          <p:cNvSpPr txBox="1">
            <a:spLocks/>
          </p:cNvSpPr>
          <p:nvPr/>
        </p:nvSpPr>
        <p:spPr>
          <a:xfrm>
            <a:off x="1414464" y="2846953"/>
            <a:ext cx="9859962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u="sng" kern="1200" cap="small" baseline="0">
                <a:solidFill>
                  <a:srgbClr val="F06E4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06E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Jonathan SCHIEBEL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44345388-C3B8-85F4-FDB3-E2D89E37EEC3}"/>
              </a:ext>
            </a:extLst>
          </p:cNvPr>
          <p:cNvSpPr txBox="1">
            <a:spLocks/>
          </p:cNvSpPr>
          <p:nvPr/>
        </p:nvSpPr>
        <p:spPr>
          <a:xfrm>
            <a:off x="1408114" y="3238106"/>
            <a:ext cx="9859963" cy="14235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Responsable Recherche &amp; Développement</a:t>
            </a:r>
          </a:p>
          <a:p>
            <a:r>
              <a:rPr lang="fr-FR" dirty="0"/>
              <a:t>Tel : 07 69 40 96 07</a:t>
            </a:r>
          </a:p>
          <a:p>
            <a:r>
              <a:rPr lang="fr-FR" dirty="0"/>
              <a:t>Mail : jonathan.schiebel@akajoule.com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95402E1E-F7BD-AD30-6896-8801E678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19" y="1265866"/>
            <a:ext cx="2350668" cy="1580449"/>
          </a:xfrm>
          <a:prstGeom prst="rect">
            <a:avLst/>
          </a:prstGeom>
        </p:spPr>
      </p:pic>
      <p:pic>
        <p:nvPicPr>
          <p:cNvPr id="12" name="Image 11" descr="Une image contenant Visage humain, habits, personne, Barbe humaine&#10;&#10;Description générée automatiquement">
            <a:extLst>
              <a:ext uri="{FF2B5EF4-FFF2-40B4-BE49-F238E27FC236}">
                <a16:creationId xmlns:a16="http://schemas.microsoft.com/office/drawing/2014/main" id="{51E68142-AFC2-6B4B-B184-18548A44B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19" y="3059626"/>
            <a:ext cx="2335873" cy="15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753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B6AE5C1E-B57B-4217-A302-A9FD3816BF23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77D0CBFE-63AC-451A-B639-709908290010}"/>
    </a:ext>
  </a:extLst>
</a:theme>
</file>

<file path=ppt/theme/theme3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77D0CBFE-63AC-451A-B639-709908290010}"/>
    </a:ext>
  </a:extLst>
</a:theme>
</file>

<file path=ppt/theme/theme4.xml><?xml version="1.0" encoding="utf-8"?>
<a:theme xmlns:a="http://schemas.openxmlformats.org/drawingml/2006/main" name="1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9DEA788D-1265-4862-8A4C-41FFFC20B4CF}"/>
    </a:ext>
  </a:extLst>
</a:theme>
</file>

<file path=ppt/theme/theme5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48054353-954E-4039-80AB-3F74EA7B72B4}"/>
    </a:ext>
  </a:extLst>
</a:theme>
</file>

<file path=ppt/theme/theme6.xml><?xml version="1.0" encoding="utf-8"?>
<a:theme xmlns:a="http://schemas.openxmlformats.org/drawingml/2006/main" name="1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48054353-954E-4039-80AB-3F74EA7B72B4}"/>
    </a:ext>
  </a:extLst>
</a:theme>
</file>

<file path=ppt/theme/theme7.xml><?xml version="1.0" encoding="utf-8"?>
<a:theme xmlns:a="http://schemas.openxmlformats.org/drawingml/2006/main" name="16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48054353-954E-4039-80AB-3F74EA7B72B4}"/>
    </a:ext>
  </a:extLst>
</a:theme>
</file>

<file path=ppt/theme/theme8.xml><?xml version="1.0" encoding="utf-8"?>
<a:theme xmlns:a="http://schemas.openxmlformats.org/drawingml/2006/main" name="1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77D0CBFE-63AC-451A-B639-709908290010}"/>
    </a:ext>
  </a:extLst>
</a:theme>
</file>

<file path=ppt/theme/theme9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" id="{095B8330-3FE4-40A4-9C46-897D65490723}" vid="{48054353-954E-4039-80AB-3F74EA7B72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1195</Words>
  <Application>Microsoft Office PowerPoint</Application>
  <PresentationFormat>Grand écran</PresentationFormat>
  <Paragraphs>187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Arial</vt:lpstr>
      <vt:lpstr>Calibri</vt:lpstr>
      <vt:lpstr>Futura-Medium</vt:lpstr>
      <vt:lpstr>Webdings</vt:lpstr>
      <vt:lpstr>Wingdings</vt:lpstr>
      <vt:lpstr>Thème Office</vt:lpstr>
      <vt:lpstr>13_Thème Office</vt:lpstr>
      <vt:lpstr>7_Thème Office</vt:lpstr>
      <vt:lpstr>12_Thème Office</vt:lpstr>
      <vt:lpstr>9_Thème Office</vt:lpstr>
      <vt:lpstr>11_Thème Office</vt:lpstr>
      <vt:lpstr>16_Thème Office</vt:lpstr>
      <vt:lpstr>14_Thème Office</vt:lpstr>
      <vt:lpstr>10_Thème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BOUCHAUD</dc:creator>
  <cp:lastModifiedBy>Jonathan SCHIEBEL</cp:lastModifiedBy>
  <cp:revision>112</cp:revision>
  <dcterms:created xsi:type="dcterms:W3CDTF">2023-12-07T08:22:41Z</dcterms:created>
  <dcterms:modified xsi:type="dcterms:W3CDTF">2024-03-15T11:27:33Z</dcterms:modified>
</cp:coreProperties>
</file>